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36"/>
  </p:notesMasterIdLst>
  <p:handoutMasterIdLst>
    <p:handoutMasterId r:id="rId37"/>
  </p:handoutMasterIdLst>
  <p:sldIdLst>
    <p:sldId id="256" r:id="rId2"/>
    <p:sldId id="257" r:id="rId3"/>
    <p:sldId id="302" r:id="rId4"/>
    <p:sldId id="303" r:id="rId5"/>
    <p:sldId id="304" r:id="rId6"/>
    <p:sldId id="260" r:id="rId7"/>
    <p:sldId id="275" r:id="rId8"/>
    <p:sldId id="299" r:id="rId9"/>
    <p:sldId id="269" r:id="rId10"/>
    <p:sldId id="272" r:id="rId11"/>
    <p:sldId id="270" r:id="rId12"/>
    <p:sldId id="298" r:id="rId13"/>
    <p:sldId id="280" r:id="rId14"/>
    <p:sldId id="278" r:id="rId15"/>
    <p:sldId id="283" r:id="rId16"/>
    <p:sldId id="282" r:id="rId17"/>
    <p:sldId id="284" r:id="rId18"/>
    <p:sldId id="277" r:id="rId19"/>
    <p:sldId id="276" r:id="rId20"/>
    <p:sldId id="279" r:id="rId21"/>
    <p:sldId id="285" r:id="rId22"/>
    <p:sldId id="289" r:id="rId23"/>
    <p:sldId id="293" r:id="rId24"/>
    <p:sldId id="294" r:id="rId25"/>
    <p:sldId id="286" r:id="rId26"/>
    <p:sldId id="296" r:id="rId27"/>
    <p:sldId id="301" r:id="rId28"/>
    <p:sldId id="297" r:id="rId29"/>
    <p:sldId id="300" r:id="rId30"/>
    <p:sldId id="290" r:id="rId31"/>
    <p:sldId id="295" r:id="rId32"/>
    <p:sldId id="292" r:id="rId33"/>
    <p:sldId id="291" r:id="rId34"/>
    <p:sldId id="28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357" autoAdjust="0"/>
  </p:normalViewPr>
  <p:slideViewPr>
    <p:cSldViewPr snapToGrid="0">
      <p:cViewPr varScale="1">
        <p:scale>
          <a:sx n="67" d="100"/>
          <a:sy n="67" d="100"/>
        </p:scale>
        <p:origin x="644" y="44"/>
      </p:cViewPr>
      <p:guideLst/>
    </p:cSldViewPr>
  </p:slideViewPr>
  <p:outlineViewPr>
    <p:cViewPr>
      <p:scale>
        <a:sx n="33" d="100"/>
        <a:sy n="33" d="100"/>
      </p:scale>
      <p:origin x="0" y="-642"/>
    </p:cViewPr>
  </p:outlineViewPr>
  <p:notesTextViewPr>
    <p:cViewPr>
      <p:scale>
        <a:sx n="3" d="2"/>
        <a:sy n="3" d="2"/>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93D5D3-3208-1243-8881-B349BB11EA42}" type="doc">
      <dgm:prSet loTypeId="urn:microsoft.com/office/officeart/2005/8/layout/process1" loCatId="" qsTypeId="urn:microsoft.com/office/officeart/2005/8/quickstyle/simple1" qsCatId="simple" csTypeId="urn:microsoft.com/office/officeart/2005/8/colors/colorful3" csCatId="colorful" phldr="1"/>
      <dgm:spPr/>
      <dgm:t>
        <a:bodyPr/>
        <a:lstStyle/>
        <a:p>
          <a:endParaRPr lang="en-US"/>
        </a:p>
      </dgm:t>
    </dgm:pt>
    <dgm:pt modelId="{9C058984-4D29-7944-8BA2-D275E5680DE9}">
      <dgm:prSet phldrT="[Text]"/>
      <dgm:spPr/>
      <dgm:t>
        <a:bodyPr/>
        <a:lstStyle/>
        <a:p>
          <a:r>
            <a:rPr lang="en-US" dirty="0"/>
            <a:t>Create Spotify App Integration</a:t>
          </a:r>
        </a:p>
      </dgm:t>
    </dgm:pt>
    <dgm:pt modelId="{85B3284B-C6A2-E143-B659-156E8DB6646D}" type="parTrans" cxnId="{2AEDC014-C22B-C14E-8EAD-200D3A3EEB9D}">
      <dgm:prSet/>
      <dgm:spPr/>
      <dgm:t>
        <a:bodyPr/>
        <a:lstStyle/>
        <a:p>
          <a:endParaRPr lang="en-US"/>
        </a:p>
      </dgm:t>
    </dgm:pt>
    <dgm:pt modelId="{CB15146F-DBB4-544C-99F9-27DA91867D63}" type="sibTrans" cxnId="{2AEDC014-C22B-C14E-8EAD-200D3A3EEB9D}">
      <dgm:prSet/>
      <dgm:spPr/>
      <dgm:t>
        <a:bodyPr/>
        <a:lstStyle/>
        <a:p>
          <a:endParaRPr lang="en-US"/>
        </a:p>
      </dgm:t>
    </dgm:pt>
    <dgm:pt modelId="{854C9C41-09B1-1249-AFD6-95555F1516E5}">
      <dgm:prSet phldrT="[Text]"/>
      <dgm:spPr/>
      <dgm:t>
        <a:bodyPr/>
        <a:lstStyle/>
        <a:p>
          <a:r>
            <a:rPr lang="en-US" dirty="0"/>
            <a:t>Encode API Credentials</a:t>
          </a:r>
        </a:p>
      </dgm:t>
    </dgm:pt>
    <dgm:pt modelId="{84D3C092-FFFB-5645-A976-B908F7C7481F}" type="parTrans" cxnId="{0CA37D42-C216-164F-8102-CD89A51A1E05}">
      <dgm:prSet/>
      <dgm:spPr/>
      <dgm:t>
        <a:bodyPr/>
        <a:lstStyle/>
        <a:p>
          <a:endParaRPr lang="en-US"/>
        </a:p>
      </dgm:t>
    </dgm:pt>
    <dgm:pt modelId="{C816E0C2-35D2-DF48-BCEA-D57AA8FE8645}" type="sibTrans" cxnId="{0CA37D42-C216-164F-8102-CD89A51A1E05}">
      <dgm:prSet/>
      <dgm:spPr/>
      <dgm:t>
        <a:bodyPr/>
        <a:lstStyle/>
        <a:p>
          <a:endParaRPr lang="en-US"/>
        </a:p>
      </dgm:t>
    </dgm:pt>
    <dgm:pt modelId="{B1C63C5B-A77F-6A46-8920-EC9870CA10F5}">
      <dgm:prSet phldrT="[Text]"/>
      <dgm:spPr/>
      <dgm:t>
        <a:bodyPr/>
        <a:lstStyle/>
        <a:p>
          <a:r>
            <a:rPr lang="en-US" dirty="0"/>
            <a:t>Obtain Spotify Access Token</a:t>
          </a:r>
        </a:p>
      </dgm:t>
    </dgm:pt>
    <dgm:pt modelId="{4C5F2865-7574-DA48-B942-C3BF31122243}" type="parTrans" cxnId="{41BD284E-21C1-1C40-A6C1-2B0FE5B9EFF0}">
      <dgm:prSet/>
      <dgm:spPr/>
      <dgm:t>
        <a:bodyPr/>
        <a:lstStyle/>
        <a:p>
          <a:endParaRPr lang="en-US"/>
        </a:p>
      </dgm:t>
    </dgm:pt>
    <dgm:pt modelId="{7C540F0C-10DD-A548-85FB-5B6BC34A89C0}" type="sibTrans" cxnId="{41BD284E-21C1-1C40-A6C1-2B0FE5B9EFF0}">
      <dgm:prSet/>
      <dgm:spPr/>
      <dgm:t>
        <a:bodyPr/>
        <a:lstStyle/>
        <a:p>
          <a:endParaRPr lang="en-US"/>
        </a:p>
      </dgm:t>
    </dgm:pt>
    <dgm:pt modelId="{2D13BB52-5BA6-2845-B29E-DEF841E82B7B}">
      <dgm:prSet/>
      <dgm:spPr/>
      <dgm:t>
        <a:bodyPr/>
        <a:lstStyle/>
        <a:p>
          <a:r>
            <a:rPr lang="en-US" dirty="0"/>
            <a:t>Retrieve Tracks within each Playlist using Spotify’s web API</a:t>
          </a:r>
        </a:p>
      </dgm:t>
    </dgm:pt>
    <dgm:pt modelId="{326290CB-1B9D-DC4B-ABD7-56803DC1EF78}" type="parTrans" cxnId="{0D0276AA-8D9A-0744-86FF-3A43D4EC7A29}">
      <dgm:prSet/>
      <dgm:spPr/>
      <dgm:t>
        <a:bodyPr/>
        <a:lstStyle/>
        <a:p>
          <a:endParaRPr lang="en-US"/>
        </a:p>
      </dgm:t>
    </dgm:pt>
    <dgm:pt modelId="{9548B02E-4F76-2143-B3BA-45080260D514}" type="sibTrans" cxnId="{0D0276AA-8D9A-0744-86FF-3A43D4EC7A29}">
      <dgm:prSet/>
      <dgm:spPr/>
      <dgm:t>
        <a:bodyPr/>
        <a:lstStyle/>
        <a:p>
          <a:endParaRPr lang="en-US"/>
        </a:p>
      </dgm:t>
    </dgm:pt>
    <dgm:pt modelId="{9DDCCC18-9A91-0B47-9F00-5E9E659C2956}">
      <dgm:prSet/>
      <dgm:spPr/>
      <dgm:t>
        <a:bodyPr/>
        <a:lstStyle/>
        <a:p>
          <a:r>
            <a:rPr lang="en-US" dirty="0"/>
            <a:t>Store &amp; Merge to a clean DataFrame for Analysis</a:t>
          </a:r>
        </a:p>
      </dgm:t>
    </dgm:pt>
    <dgm:pt modelId="{2FBF48D9-5C91-0A41-B333-0D5E1F4C5B49}" type="parTrans" cxnId="{7FA6A652-8EC3-8B4C-AE1D-E61B7602E655}">
      <dgm:prSet/>
      <dgm:spPr/>
      <dgm:t>
        <a:bodyPr/>
        <a:lstStyle/>
        <a:p>
          <a:endParaRPr lang="en-US"/>
        </a:p>
      </dgm:t>
    </dgm:pt>
    <dgm:pt modelId="{0745F4E3-1148-1C4D-9115-B26B24F7B9C9}" type="sibTrans" cxnId="{7FA6A652-8EC3-8B4C-AE1D-E61B7602E655}">
      <dgm:prSet/>
      <dgm:spPr/>
      <dgm:t>
        <a:bodyPr/>
        <a:lstStyle/>
        <a:p>
          <a:endParaRPr lang="en-US"/>
        </a:p>
      </dgm:t>
    </dgm:pt>
    <dgm:pt modelId="{E0447975-513B-F349-885F-CFB71B25A247}">
      <dgm:prSet/>
      <dgm:spPr/>
      <dgm:t>
        <a:bodyPr/>
        <a:lstStyle/>
        <a:p>
          <a:r>
            <a:rPr lang="en-US" dirty="0"/>
            <a:t>Identify 5 Popular Spotify Playlists across 12 Genres</a:t>
          </a:r>
        </a:p>
      </dgm:t>
    </dgm:pt>
    <dgm:pt modelId="{C40F7505-8614-DD4D-A0ED-FEEA14C93782}" type="parTrans" cxnId="{5E08E5F0-9296-784E-981D-DC0245BCEA49}">
      <dgm:prSet/>
      <dgm:spPr/>
      <dgm:t>
        <a:bodyPr/>
        <a:lstStyle/>
        <a:p>
          <a:endParaRPr lang="en-US"/>
        </a:p>
      </dgm:t>
    </dgm:pt>
    <dgm:pt modelId="{87B1CE10-A75C-CF40-A86B-60D4412BA895}" type="sibTrans" cxnId="{5E08E5F0-9296-784E-981D-DC0245BCEA49}">
      <dgm:prSet/>
      <dgm:spPr/>
      <dgm:t>
        <a:bodyPr/>
        <a:lstStyle/>
        <a:p>
          <a:endParaRPr lang="en-US"/>
        </a:p>
      </dgm:t>
    </dgm:pt>
    <dgm:pt modelId="{5B1D1037-16EF-2849-890D-3089B1A96DB8}">
      <dgm:prSet/>
      <dgm:spPr/>
      <dgm:t>
        <a:bodyPr/>
        <a:lstStyle/>
        <a:p>
          <a:r>
            <a:rPr lang="en-US" dirty="0"/>
            <a:t>Retrieve Audio Features of each Track using Spotify’s Web API</a:t>
          </a:r>
        </a:p>
      </dgm:t>
    </dgm:pt>
    <dgm:pt modelId="{2D868C6A-C65A-E94E-9195-F993983FE0E8}" type="parTrans" cxnId="{FDB64199-97CB-7540-A187-56F9C4C3AD80}">
      <dgm:prSet/>
      <dgm:spPr/>
      <dgm:t>
        <a:bodyPr/>
        <a:lstStyle/>
        <a:p>
          <a:endParaRPr lang="en-US"/>
        </a:p>
      </dgm:t>
    </dgm:pt>
    <dgm:pt modelId="{BAB4ECDB-8B1D-9E4C-9047-7A30C487934F}" type="sibTrans" cxnId="{FDB64199-97CB-7540-A187-56F9C4C3AD80}">
      <dgm:prSet/>
      <dgm:spPr/>
      <dgm:t>
        <a:bodyPr/>
        <a:lstStyle/>
        <a:p>
          <a:endParaRPr lang="en-US"/>
        </a:p>
      </dgm:t>
    </dgm:pt>
    <dgm:pt modelId="{F93DEFC8-F693-7A4E-A65B-BEBA7CC21815}" type="pres">
      <dgm:prSet presAssocID="{9C93D5D3-3208-1243-8881-B349BB11EA42}" presName="Name0" presStyleCnt="0">
        <dgm:presLayoutVars>
          <dgm:dir/>
          <dgm:resizeHandles val="exact"/>
        </dgm:presLayoutVars>
      </dgm:prSet>
      <dgm:spPr/>
    </dgm:pt>
    <dgm:pt modelId="{54820EDE-799A-2F4B-844E-25E95DC37A59}" type="pres">
      <dgm:prSet presAssocID="{E0447975-513B-F349-885F-CFB71B25A247}" presName="node" presStyleLbl="node1" presStyleIdx="0" presStyleCnt="7">
        <dgm:presLayoutVars>
          <dgm:bulletEnabled val="1"/>
        </dgm:presLayoutVars>
      </dgm:prSet>
      <dgm:spPr/>
    </dgm:pt>
    <dgm:pt modelId="{2570F6EC-39D8-914E-93FD-01D36A19583B}" type="pres">
      <dgm:prSet presAssocID="{87B1CE10-A75C-CF40-A86B-60D4412BA895}" presName="sibTrans" presStyleLbl="sibTrans2D1" presStyleIdx="0" presStyleCnt="6"/>
      <dgm:spPr/>
    </dgm:pt>
    <dgm:pt modelId="{16FACC1A-5563-FB4E-8600-68E79742E9AE}" type="pres">
      <dgm:prSet presAssocID="{87B1CE10-A75C-CF40-A86B-60D4412BA895}" presName="connectorText" presStyleLbl="sibTrans2D1" presStyleIdx="0" presStyleCnt="6"/>
      <dgm:spPr/>
    </dgm:pt>
    <dgm:pt modelId="{FFA95E15-5B1A-FF49-91F5-FCF2599FD73E}" type="pres">
      <dgm:prSet presAssocID="{9C058984-4D29-7944-8BA2-D275E5680DE9}" presName="node" presStyleLbl="node1" presStyleIdx="1" presStyleCnt="7">
        <dgm:presLayoutVars>
          <dgm:bulletEnabled val="1"/>
        </dgm:presLayoutVars>
      </dgm:prSet>
      <dgm:spPr/>
    </dgm:pt>
    <dgm:pt modelId="{3D793903-88D2-614B-AE28-895FDE5CC341}" type="pres">
      <dgm:prSet presAssocID="{CB15146F-DBB4-544C-99F9-27DA91867D63}" presName="sibTrans" presStyleLbl="sibTrans2D1" presStyleIdx="1" presStyleCnt="6"/>
      <dgm:spPr/>
    </dgm:pt>
    <dgm:pt modelId="{94BFFFD2-2E3E-424A-8744-3166706AE158}" type="pres">
      <dgm:prSet presAssocID="{CB15146F-DBB4-544C-99F9-27DA91867D63}" presName="connectorText" presStyleLbl="sibTrans2D1" presStyleIdx="1" presStyleCnt="6"/>
      <dgm:spPr/>
    </dgm:pt>
    <dgm:pt modelId="{17764E96-99DE-B541-852E-1F5D7B23419E}" type="pres">
      <dgm:prSet presAssocID="{854C9C41-09B1-1249-AFD6-95555F1516E5}" presName="node" presStyleLbl="node1" presStyleIdx="2" presStyleCnt="7">
        <dgm:presLayoutVars>
          <dgm:bulletEnabled val="1"/>
        </dgm:presLayoutVars>
      </dgm:prSet>
      <dgm:spPr/>
    </dgm:pt>
    <dgm:pt modelId="{31764BCA-4879-F44F-88B2-0D03F0AB2FD1}" type="pres">
      <dgm:prSet presAssocID="{C816E0C2-35D2-DF48-BCEA-D57AA8FE8645}" presName="sibTrans" presStyleLbl="sibTrans2D1" presStyleIdx="2" presStyleCnt="6"/>
      <dgm:spPr/>
    </dgm:pt>
    <dgm:pt modelId="{39546320-4182-8A4D-A03A-CABB03415C81}" type="pres">
      <dgm:prSet presAssocID="{C816E0C2-35D2-DF48-BCEA-D57AA8FE8645}" presName="connectorText" presStyleLbl="sibTrans2D1" presStyleIdx="2" presStyleCnt="6"/>
      <dgm:spPr/>
    </dgm:pt>
    <dgm:pt modelId="{9BA745E5-C731-3444-88C3-49301535799E}" type="pres">
      <dgm:prSet presAssocID="{B1C63C5B-A77F-6A46-8920-EC9870CA10F5}" presName="node" presStyleLbl="node1" presStyleIdx="3" presStyleCnt="7">
        <dgm:presLayoutVars>
          <dgm:bulletEnabled val="1"/>
        </dgm:presLayoutVars>
      </dgm:prSet>
      <dgm:spPr/>
    </dgm:pt>
    <dgm:pt modelId="{2CACA4DE-BABF-9045-85FE-4116DD2EFB36}" type="pres">
      <dgm:prSet presAssocID="{7C540F0C-10DD-A548-85FB-5B6BC34A89C0}" presName="sibTrans" presStyleLbl="sibTrans2D1" presStyleIdx="3" presStyleCnt="6"/>
      <dgm:spPr/>
    </dgm:pt>
    <dgm:pt modelId="{34FC4E1F-7F28-F44A-B690-6DE68F6F1982}" type="pres">
      <dgm:prSet presAssocID="{7C540F0C-10DD-A548-85FB-5B6BC34A89C0}" presName="connectorText" presStyleLbl="sibTrans2D1" presStyleIdx="3" presStyleCnt="6"/>
      <dgm:spPr/>
    </dgm:pt>
    <dgm:pt modelId="{F180F4DC-6ECF-ED48-861A-F05EDB850E76}" type="pres">
      <dgm:prSet presAssocID="{2D13BB52-5BA6-2845-B29E-DEF841E82B7B}" presName="node" presStyleLbl="node1" presStyleIdx="4" presStyleCnt="7">
        <dgm:presLayoutVars>
          <dgm:bulletEnabled val="1"/>
        </dgm:presLayoutVars>
      </dgm:prSet>
      <dgm:spPr/>
    </dgm:pt>
    <dgm:pt modelId="{A5118A63-1629-7945-8366-8708C52DA754}" type="pres">
      <dgm:prSet presAssocID="{9548B02E-4F76-2143-B3BA-45080260D514}" presName="sibTrans" presStyleLbl="sibTrans2D1" presStyleIdx="4" presStyleCnt="6"/>
      <dgm:spPr/>
    </dgm:pt>
    <dgm:pt modelId="{12DC685B-BA8F-DE47-89B0-B4182C2C90B8}" type="pres">
      <dgm:prSet presAssocID="{9548B02E-4F76-2143-B3BA-45080260D514}" presName="connectorText" presStyleLbl="sibTrans2D1" presStyleIdx="4" presStyleCnt="6"/>
      <dgm:spPr/>
    </dgm:pt>
    <dgm:pt modelId="{1759A052-7C4C-8E43-A0C8-D077392AA348}" type="pres">
      <dgm:prSet presAssocID="{5B1D1037-16EF-2849-890D-3089B1A96DB8}" presName="node" presStyleLbl="node1" presStyleIdx="5" presStyleCnt="7">
        <dgm:presLayoutVars>
          <dgm:bulletEnabled val="1"/>
        </dgm:presLayoutVars>
      </dgm:prSet>
      <dgm:spPr/>
    </dgm:pt>
    <dgm:pt modelId="{D3563EFB-4A6C-EB4F-8F97-A4780DEE99B4}" type="pres">
      <dgm:prSet presAssocID="{BAB4ECDB-8B1D-9E4C-9047-7A30C487934F}" presName="sibTrans" presStyleLbl="sibTrans2D1" presStyleIdx="5" presStyleCnt="6"/>
      <dgm:spPr/>
    </dgm:pt>
    <dgm:pt modelId="{E8F85A8B-9093-CA44-BED2-E342DA34A6BE}" type="pres">
      <dgm:prSet presAssocID="{BAB4ECDB-8B1D-9E4C-9047-7A30C487934F}" presName="connectorText" presStyleLbl="sibTrans2D1" presStyleIdx="5" presStyleCnt="6"/>
      <dgm:spPr/>
    </dgm:pt>
    <dgm:pt modelId="{180FF679-19CB-504D-B301-1BBF842C79F8}" type="pres">
      <dgm:prSet presAssocID="{9DDCCC18-9A91-0B47-9F00-5E9E659C2956}" presName="node" presStyleLbl="node1" presStyleIdx="6" presStyleCnt="7">
        <dgm:presLayoutVars>
          <dgm:bulletEnabled val="1"/>
        </dgm:presLayoutVars>
      </dgm:prSet>
      <dgm:spPr/>
    </dgm:pt>
  </dgm:ptLst>
  <dgm:cxnLst>
    <dgm:cxn modelId="{F81F4E0D-0DA6-794D-B688-3257ECB8E6AC}" type="presOf" srcId="{BAB4ECDB-8B1D-9E4C-9047-7A30C487934F}" destId="{E8F85A8B-9093-CA44-BED2-E342DA34A6BE}" srcOrd="1" destOrd="0" presId="urn:microsoft.com/office/officeart/2005/8/layout/process1"/>
    <dgm:cxn modelId="{2AEDC014-C22B-C14E-8EAD-200D3A3EEB9D}" srcId="{9C93D5D3-3208-1243-8881-B349BB11EA42}" destId="{9C058984-4D29-7944-8BA2-D275E5680DE9}" srcOrd="1" destOrd="0" parTransId="{85B3284B-C6A2-E143-B659-156E8DB6646D}" sibTransId="{CB15146F-DBB4-544C-99F9-27DA91867D63}"/>
    <dgm:cxn modelId="{936B1E15-FF88-0C4E-BE22-BECBF8BD03A9}" type="presOf" srcId="{C816E0C2-35D2-DF48-BCEA-D57AA8FE8645}" destId="{39546320-4182-8A4D-A03A-CABB03415C81}" srcOrd="1" destOrd="0" presId="urn:microsoft.com/office/officeart/2005/8/layout/process1"/>
    <dgm:cxn modelId="{434C4839-0150-EA4B-9830-B4E69F367796}" type="presOf" srcId="{9548B02E-4F76-2143-B3BA-45080260D514}" destId="{A5118A63-1629-7945-8366-8708C52DA754}" srcOrd="0" destOrd="0" presId="urn:microsoft.com/office/officeart/2005/8/layout/process1"/>
    <dgm:cxn modelId="{0733EF41-8FCE-0048-A090-2297A48968EB}" type="presOf" srcId="{C816E0C2-35D2-DF48-BCEA-D57AA8FE8645}" destId="{31764BCA-4879-F44F-88B2-0D03F0AB2FD1}" srcOrd="0" destOrd="0" presId="urn:microsoft.com/office/officeart/2005/8/layout/process1"/>
    <dgm:cxn modelId="{0CA37D42-C216-164F-8102-CD89A51A1E05}" srcId="{9C93D5D3-3208-1243-8881-B349BB11EA42}" destId="{854C9C41-09B1-1249-AFD6-95555F1516E5}" srcOrd="2" destOrd="0" parTransId="{84D3C092-FFFB-5645-A976-B908F7C7481F}" sibTransId="{C816E0C2-35D2-DF48-BCEA-D57AA8FE8645}"/>
    <dgm:cxn modelId="{868EA748-2DF2-6C4D-8039-641C34FE903F}" type="presOf" srcId="{BAB4ECDB-8B1D-9E4C-9047-7A30C487934F}" destId="{D3563EFB-4A6C-EB4F-8F97-A4780DEE99B4}" srcOrd="0" destOrd="0" presId="urn:microsoft.com/office/officeart/2005/8/layout/process1"/>
    <dgm:cxn modelId="{62118169-00C8-7541-96B2-1A026A716702}" type="presOf" srcId="{87B1CE10-A75C-CF40-A86B-60D4412BA895}" destId="{2570F6EC-39D8-914E-93FD-01D36A19583B}" srcOrd="0" destOrd="0" presId="urn:microsoft.com/office/officeart/2005/8/layout/process1"/>
    <dgm:cxn modelId="{D9EF164B-D4C3-0644-AD54-A2353D429637}" type="presOf" srcId="{2D13BB52-5BA6-2845-B29E-DEF841E82B7B}" destId="{F180F4DC-6ECF-ED48-861A-F05EDB850E76}" srcOrd="0" destOrd="0" presId="urn:microsoft.com/office/officeart/2005/8/layout/process1"/>
    <dgm:cxn modelId="{1799AC4C-92FB-9D4D-8457-C611DCE43E07}" type="presOf" srcId="{9DDCCC18-9A91-0B47-9F00-5E9E659C2956}" destId="{180FF679-19CB-504D-B301-1BBF842C79F8}" srcOrd="0" destOrd="0" presId="urn:microsoft.com/office/officeart/2005/8/layout/process1"/>
    <dgm:cxn modelId="{41BD284E-21C1-1C40-A6C1-2B0FE5B9EFF0}" srcId="{9C93D5D3-3208-1243-8881-B349BB11EA42}" destId="{B1C63C5B-A77F-6A46-8920-EC9870CA10F5}" srcOrd="3" destOrd="0" parTransId="{4C5F2865-7574-DA48-B942-C3BF31122243}" sibTransId="{7C540F0C-10DD-A548-85FB-5B6BC34A89C0}"/>
    <dgm:cxn modelId="{AC3CCE50-5230-084D-B92F-442D14D9C91A}" type="presOf" srcId="{9C93D5D3-3208-1243-8881-B349BB11EA42}" destId="{F93DEFC8-F693-7A4E-A65B-BEBA7CC21815}" srcOrd="0" destOrd="0" presId="urn:microsoft.com/office/officeart/2005/8/layout/process1"/>
    <dgm:cxn modelId="{3505FA51-0594-4442-8256-C5FAA7617B55}" type="presOf" srcId="{CB15146F-DBB4-544C-99F9-27DA91867D63}" destId="{94BFFFD2-2E3E-424A-8744-3166706AE158}" srcOrd="1" destOrd="0" presId="urn:microsoft.com/office/officeart/2005/8/layout/process1"/>
    <dgm:cxn modelId="{7FA6A652-8EC3-8B4C-AE1D-E61B7602E655}" srcId="{9C93D5D3-3208-1243-8881-B349BB11EA42}" destId="{9DDCCC18-9A91-0B47-9F00-5E9E659C2956}" srcOrd="6" destOrd="0" parTransId="{2FBF48D9-5C91-0A41-B333-0D5E1F4C5B49}" sibTransId="{0745F4E3-1148-1C4D-9115-B26B24F7B9C9}"/>
    <dgm:cxn modelId="{B4ABCE76-D167-DF4D-A27C-99ADD7D81D87}" type="presOf" srcId="{CB15146F-DBB4-544C-99F9-27DA91867D63}" destId="{3D793903-88D2-614B-AE28-895FDE5CC341}" srcOrd="0" destOrd="0" presId="urn:microsoft.com/office/officeart/2005/8/layout/process1"/>
    <dgm:cxn modelId="{66A5F196-AC0A-F94A-BED4-16984617C4DC}" type="presOf" srcId="{E0447975-513B-F349-885F-CFB71B25A247}" destId="{54820EDE-799A-2F4B-844E-25E95DC37A59}" srcOrd="0" destOrd="0" presId="urn:microsoft.com/office/officeart/2005/8/layout/process1"/>
    <dgm:cxn modelId="{FDB64199-97CB-7540-A187-56F9C4C3AD80}" srcId="{9C93D5D3-3208-1243-8881-B349BB11EA42}" destId="{5B1D1037-16EF-2849-890D-3089B1A96DB8}" srcOrd="5" destOrd="0" parTransId="{2D868C6A-C65A-E94E-9195-F993983FE0E8}" sibTransId="{BAB4ECDB-8B1D-9E4C-9047-7A30C487934F}"/>
    <dgm:cxn modelId="{28FC39A4-0A04-184E-A530-307843099927}" type="presOf" srcId="{5B1D1037-16EF-2849-890D-3089B1A96DB8}" destId="{1759A052-7C4C-8E43-A0C8-D077392AA348}" srcOrd="0" destOrd="0" presId="urn:microsoft.com/office/officeart/2005/8/layout/process1"/>
    <dgm:cxn modelId="{0D0276AA-8D9A-0744-86FF-3A43D4EC7A29}" srcId="{9C93D5D3-3208-1243-8881-B349BB11EA42}" destId="{2D13BB52-5BA6-2845-B29E-DEF841E82B7B}" srcOrd="4" destOrd="0" parTransId="{326290CB-1B9D-DC4B-ABD7-56803DC1EF78}" sibTransId="{9548B02E-4F76-2143-B3BA-45080260D514}"/>
    <dgm:cxn modelId="{99FF37B8-2E68-F944-B140-3F235C99C508}" type="presOf" srcId="{9548B02E-4F76-2143-B3BA-45080260D514}" destId="{12DC685B-BA8F-DE47-89B0-B4182C2C90B8}" srcOrd="1" destOrd="0" presId="urn:microsoft.com/office/officeart/2005/8/layout/process1"/>
    <dgm:cxn modelId="{F8E7F6C3-395A-0347-8218-59DBA825A137}" type="presOf" srcId="{9C058984-4D29-7944-8BA2-D275E5680DE9}" destId="{FFA95E15-5B1A-FF49-91F5-FCF2599FD73E}" srcOrd="0" destOrd="0" presId="urn:microsoft.com/office/officeart/2005/8/layout/process1"/>
    <dgm:cxn modelId="{D10310C7-D5C8-514F-82B0-C614A53984E2}" type="presOf" srcId="{B1C63C5B-A77F-6A46-8920-EC9870CA10F5}" destId="{9BA745E5-C731-3444-88C3-49301535799E}" srcOrd="0" destOrd="0" presId="urn:microsoft.com/office/officeart/2005/8/layout/process1"/>
    <dgm:cxn modelId="{3287E7C9-8002-7447-B7E5-5732818EF389}" type="presOf" srcId="{87B1CE10-A75C-CF40-A86B-60D4412BA895}" destId="{16FACC1A-5563-FB4E-8600-68E79742E9AE}" srcOrd="1" destOrd="0" presId="urn:microsoft.com/office/officeart/2005/8/layout/process1"/>
    <dgm:cxn modelId="{1D0782CE-EA4F-694F-AC0E-D1529D478862}" type="presOf" srcId="{854C9C41-09B1-1249-AFD6-95555F1516E5}" destId="{17764E96-99DE-B541-852E-1F5D7B23419E}" srcOrd="0" destOrd="0" presId="urn:microsoft.com/office/officeart/2005/8/layout/process1"/>
    <dgm:cxn modelId="{1958BEE1-DDFC-2546-8CDC-FFD52CA50E36}" type="presOf" srcId="{7C540F0C-10DD-A548-85FB-5B6BC34A89C0}" destId="{34FC4E1F-7F28-F44A-B690-6DE68F6F1982}" srcOrd="1" destOrd="0" presId="urn:microsoft.com/office/officeart/2005/8/layout/process1"/>
    <dgm:cxn modelId="{466FB6E2-03E3-C741-861E-455A881CB4CF}" type="presOf" srcId="{7C540F0C-10DD-A548-85FB-5B6BC34A89C0}" destId="{2CACA4DE-BABF-9045-85FE-4116DD2EFB36}" srcOrd="0" destOrd="0" presId="urn:microsoft.com/office/officeart/2005/8/layout/process1"/>
    <dgm:cxn modelId="{5E08E5F0-9296-784E-981D-DC0245BCEA49}" srcId="{9C93D5D3-3208-1243-8881-B349BB11EA42}" destId="{E0447975-513B-F349-885F-CFB71B25A247}" srcOrd="0" destOrd="0" parTransId="{C40F7505-8614-DD4D-A0ED-FEEA14C93782}" sibTransId="{87B1CE10-A75C-CF40-A86B-60D4412BA895}"/>
    <dgm:cxn modelId="{C1EF64F0-34EB-3A4E-B440-E2FB29A907AD}" type="presParOf" srcId="{F93DEFC8-F693-7A4E-A65B-BEBA7CC21815}" destId="{54820EDE-799A-2F4B-844E-25E95DC37A59}" srcOrd="0" destOrd="0" presId="urn:microsoft.com/office/officeart/2005/8/layout/process1"/>
    <dgm:cxn modelId="{701AF549-809B-734A-82EB-BE171ACE3BE4}" type="presParOf" srcId="{F93DEFC8-F693-7A4E-A65B-BEBA7CC21815}" destId="{2570F6EC-39D8-914E-93FD-01D36A19583B}" srcOrd="1" destOrd="0" presId="urn:microsoft.com/office/officeart/2005/8/layout/process1"/>
    <dgm:cxn modelId="{DF4FE42B-AD8B-FC47-A3EC-22F4F703C63B}" type="presParOf" srcId="{2570F6EC-39D8-914E-93FD-01D36A19583B}" destId="{16FACC1A-5563-FB4E-8600-68E79742E9AE}" srcOrd="0" destOrd="0" presId="urn:microsoft.com/office/officeart/2005/8/layout/process1"/>
    <dgm:cxn modelId="{FF217B82-D058-9744-87A5-702AED9EEF7E}" type="presParOf" srcId="{F93DEFC8-F693-7A4E-A65B-BEBA7CC21815}" destId="{FFA95E15-5B1A-FF49-91F5-FCF2599FD73E}" srcOrd="2" destOrd="0" presId="urn:microsoft.com/office/officeart/2005/8/layout/process1"/>
    <dgm:cxn modelId="{4FF505CA-EF58-034F-829F-9F727965E2AD}" type="presParOf" srcId="{F93DEFC8-F693-7A4E-A65B-BEBA7CC21815}" destId="{3D793903-88D2-614B-AE28-895FDE5CC341}" srcOrd="3" destOrd="0" presId="urn:microsoft.com/office/officeart/2005/8/layout/process1"/>
    <dgm:cxn modelId="{6412E695-4E34-9D4F-904A-AA4A17C61184}" type="presParOf" srcId="{3D793903-88D2-614B-AE28-895FDE5CC341}" destId="{94BFFFD2-2E3E-424A-8744-3166706AE158}" srcOrd="0" destOrd="0" presId="urn:microsoft.com/office/officeart/2005/8/layout/process1"/>
    <dgm:cxn modelId="{59DCD105-61EC-7445-BE4D-76FFE45D846E}" type="presParOf" srcId="{F93DEFC8-F693-7A4E-A65B-BEBA7CC21815}" destId="{17764E96-99DE-B541-852E-1F5D7B23419E}" srcOrd="4" destOrd="0" presId="urn:microsoft.com/office/officeart/2005/8/layout/process1"/>
    <dgm:cxn modelId="{A7CDB8A0-5547-204B-84E6-0D994594F20F}" type="presParOf" srcId="{F93DEFC8-F693-7A4E-A65B-BEBA7CC21815}" destId="{31764BCA-4879-F44F-88B2-0D03F0AB2FD1}" srcOrd="5" destOrd="0" presId="urn:microsoft.com/office/officeart/2005/8/layout/process1"/>
    <dgm:cxn modelId="{B790166F-B08D-EC42-9AC9-8BF75235A5CD}" type="presParOf" srcId="{31764BCA-4879-F44F-88B2-0D03F0AB2FD1}" destId="{39546320-4182-8A4D-A03A-CABB03415C81}" srcOrd="0" destOrd="0" presId="urn:microsoft.com/office/officeart/2005/8/layout/process1"/>
    <dgm:cxn modelId="{E5496E4C-30E8-F941-B413-CC9B6183538E}" type="presParOf" srcId="{F93DEFC8-F693-7A4E-A65B-BEBA7CC21815}" destId="{9BA745E5-C731-3444-88C3-49301535799E}" srcOrd="6" destOrd="0" presId="urn:microsoft.com/office/officeart/2005/8/layout/process1"/>
    <dgm:cxn modelId="{1C13FCB8-CA0B-E041-AFC2-FFAB13E44A8F}" type="presParOf" srcId="{F93DEFC8-F693-7A4E-A65B-BEBA7CC21815}" destId="{2CACA4DE-BABF-9045-85FE-4116DD2EFB36}" srcOrd="7" destOrd="0" presId="urn:microsoft.com/office/officeart/2005/8/layout/process1"/>
    <dgm:cxn modelId="{6E3E12A1-D928-1C4B-9BB5-8034098276BE}" type="presParOf" srcId="{2CACA4DE-BABF-9045-85FE-4116DD2EFB36}" destId="{34FC4E1F-7F28-F44A-B690-6DE68F6F1982}" srcOrd="0" destOrd="0" presId="urn:microsoft.com/office/officeart/2005/8/layout/process1"/>
    <dgm:cxn modelId="{125FFF3F-686C-1648-9010-9459850216E5}" type="presParOf" srcId="{F93DEFC8-F693-7A4E-A65B-BEBA7CC21815}" destId="{F180F4DC-6ECF-ED48-861A-F05EDB850E76}" srcOrd="8" destOrd="0" presId="urn:microsoft.com/office/officeart/2005/8/layout/process1"/>
    <dgm:cxn modelId="{B5105D5D-746F-4A4B-AEE3-DD433151F79D}" type="presParOf" srcId="{F93DEFC8-F693-7A4E-A65B-BEBA7CC21815}" destId="{A5118A63-1629-7945-8366-8708C52DA754}" srcOrd="9" destOrd="0" presId="urn:microsoft.com/office/officeart/2005/8/layout/process1"/>
    <dgm:cxn modelId="{68B2DF02-B147-BD45-BF79-5101276525A1}" type="presParOf" srcId="{A5118A63-1629-7945-8366-8708C52DA754}" destId="{12DC685B-BA8F-DE47-89B0-B4182C2C90B8}" srcOrd="0" destOrd="0" presId="urn:microsoft.com/office/officeart/2005/8/layout/process1"/>
    <dgm:cxn modelId="{47617B22-4D41-344E-A9AF-5DFCC06FA858}" type="presParOf" srcId="{F93DEFC8-F693-7A4E-A65B-BEBA7CC21815}" destId="{1759A052-7C4C-8E43-A0C8-D077392AA348}" srcOrd="10" destOrd="0" presId="urn:microsoft.com/office/officeart/2005/8/layout/process1"/>
    <dgm:cxn modelId="{6719C4B8-0F7C-4A48-9DE1-69E447CCBB26}" type="presParOf" srcId="{F93DEFC8-F693-7A4E-A65B-BEBA7CC21815}" destId="{D3563EFB-4A6C-EB4F-8F97-A4780DEE99B4}" srcOrd="11" destOrd="0" presId="urn:microsoft.com/office/officeart/2005/8/layout/process1"/>
    <dgm:cxn modelId="{EB93CBBB-0FB2-1F40-AC2F-89C882A2DEA4}" type="presParOf" srcId="{D3563EFB-4A6C-EB4F-8F97-A4780DEE99B4}" destId="{E8F85A8B-9093-CA44-BED2-E342DA34A6BE}" srcOrd="0" destOrd="0" presId="urn:microsoft.com/office/officeart/2005/8/layout/process1"/>
    <dgm:cxn modelId="{9120BAD7-6125-8E4F-991A-084D99700BBD}" type="presParOf" srcId="{F93DEFC8-F693-7A4E-A65B-BEBA7CC21815}" destId="{180FF679-19CB-504D-B301-1BBF842C79F8}" srcOrd="1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820EDE-799A-2F4B-844E-25E95DC37A59}">
      <dsp:nvSpPr>
        <dsp:cNvPr id="0" name=""/>
        <dsp:cNvSpPr/>
      </dsp:nvSpPr>
      <dsp:spPr>
        <a:xfrm>
          <a:off x="3154" y="40254"/>
          <a:ext cx="1194477" cy="126679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Identify 5 Popular Spotify Playlists across 12 Genres</a:t>
          </a:r>
        </a:p>
      </dsp:txBody>
      <dsp:txXfrm>
        <a:off x="38139" y="75239"/>
        <a:ext cx="1124507" cy="1196829"/>
      </dsp:txXfrm>
    </dsp:sp>
    <dsp:sp modelId="{2570F6EC-39D8-914E-93FD-01D36A19583B}">
      <dsp:nvSpPr>
        <dsp:cNvPr id="0" name=""/>
        <dsp:cNvSpPr/>
      </dsp:nvSpPr>
      <dsp:spPr>
        <a:xfrm>
          <a:off x="1317079" y="525539"/>
          <a:ext cx="253229" cy="29623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317079" y="584785"/>
        <a:ext cx="177260" cy="177738"/>
      </dsp:txXfrm>
    </dsp:sp>
    <dsp:sp modelId="{FFA95E15-5B1A-FF49-91F5-FCF2599FD73E}">
      <dsp:nvSpPr>
        <dsp:cNvPr id="0" name=""/>
        <dsp:cNvSpPr/>
      </dsp:nvSpPr>
      <dsp:spPr>
        <a:xfrm>
          <a:off x="1675423" y="40254"/>
          <a:ext cx="1194477" cy="1266799"/>
        </a:xfrm>
        <a:prstGeom prst="roundRect">
          <a:avLst>
            <a:gd name="adj" fmla="val 10000"/>
          </a:avLst>
        </a:prstGeom>
        <a:solidFill>
          <a:schemeClr val="accent3">
            <a:hueOff val="1189072"/>
            <a:satOff val="-850"/>
            <a:lumOff val="2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Create Spotify App Integration</a:t>
          </a:r>
        </a:p>
      </dsp:txBody>
      <dsp:txXfrm>
        <a:off x="1710408" y="75239"/>
        <a:ext cx="1124507" cy="1196829"/>
      </dsp:txXfrm>
    </dsp:sp>
    <dsp:sp modelId="{3D793903-88D2-614B-AE28-895FDE5CC341}">
      <dsp:nvSpPr>
        <dsp:cNvPr id="0" name=""/>
        <dsp:cNvSpPr/>
      </dsp:nvSpPr>
      <dsp:spPr>
        <a:xfrm>
          <a:off x="2989348" y="525539"/>
          <a:ext cx="253229" cy="296230"/>
        </a:xfrm>
        <a:prstGeom prst="rightArrow">
          <a:avLst>
            <a:gd name="adj1" fmla="val 60000"/>
            <a:gd name="adj2" fmla="val 50000"/>
          </a:avLst>
        </a:prstGeom>
        <a:solidFill>
          <a:schemeClr val="accent3">
            <a:hueOff val="1426887"/>
            <a:satOff val="-1020"/>
            <a:lumOff val="27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989348" y="584785"/>
        <a:ext cx="177260" cy="177738"/>
      </dsp:txXfrm>
    </dsp:sp>
    <dsp:sp modelId="{17764E96-99DE-B541-852E-1F5D7B23419E}">
      <dsp:nvSpPr>
        <dsp:cNvPr id="0" name=""/>
        <dsp:cNvSpPr/>
      </dsp:nvSpPr>
      <dsp:spPr>
        <a:xfrm>
          <a:off x="3347692" y="40254"/>
          <a:ext cx="1194477" cy="1266799"/>
        </a:xfrm>
        <a:prstGeom prst="roundRect">
          <a:avLst>
            <a:gd name="adj" fmla="val 10000"/>
          </a:avLst>
        </a:prstGeom>
        <a:solidFill>
          <a:schemeClr val="accent3">
            <a:hueOff val="2378145"/>
            <a:satOff val="-1700"/>
            <a:lumOff val="45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Encode API Credentials</a:t>
          </a:r>
        </a:p>
      </dsp:txBody>
      <dsp:txXfrm>
        <a:off x="3382677" y="75239"/>
        <a:ext cx="1124507" cy="1196829"/>
      </dsp:txXfrm>
    </dsp:sp>
    <dsp:sp modelId="{31764BCA-4879-F44F-88B2-0D03F0AB2FD1}">
      <dsp:nvSpPr>
        <dsp:cNvPr id="0" name=""/>
        <dsp:cNvSpPr/>
      </dsp:nvSpPr>
      <dsp:spPr>
        <a:xfrm>
          <a:off x="4661617" y="525539"/>
          <a:ext cx="253229" cy="296230"/>
        </a:xfrm>
        <a:prstGeom prst="rightArrow">
          <a:avLst>
            <a:gd name="adj1" fmla="val 60000"/>
            <a:gd name="adj2" fmla="val 50000"/>
          </a:avLst>
        </a:prstGeom>
        <a:solidFill>
          <a:schemeClr val="accent3">
            <a:hueOff val="2853774"/>
            <a:satOff val="-2040"/>
            <a:lumOff val="54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4661617" y="584785"/>
        <a:ext cx="177260" cy="177738"/>
      </dsp:txXfrm>
    </dsp:sp>
    <dsp:sp modelId="{9BA745E5-C731-3444-88C3-49301535799E}">
      <dsp:nvSpPr>
        <dsp:cNvPr id="0" name=""/>
        <dsp:cNvSpPr/>
      </dsp:nvSpPr>
      <dsp:spPr>
        <a:xfrm>
          <a:off x="5019961" y="40254"/>
          <a:ext cx="1194477" cy="1266799"/>
        </a:xfrm>
        <a:prstGeom prst="roundRect">
          <a:avLst>
            <a:gd name="adj" fmla="val 10000"/>
          </a:avLst>
        </a:prstGeom>
        <a:solidFill>
          <a:schemeClr val="accent3">
            <a:hueOff val="3567217"/>
            <a:satOff val="-2550"/>
            <a:lumOff val="6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Obtain Spotify Access Token</a:t>
          </a:r>
        </a:p>
      </dsp:txBody>
      <dsp:txXfrm>
        <a:off x="5054946" y="75239"/>
        <a:ext cx="1124507" cy="1196829"/>
      </dsp:txXfrm>
    </dsp:sp>
    <dsp:sp modelId="{2CACA4DE-BABF-9045-85FE-4116DD2EFB36}">
      <dsp:nvSpPr>
        <dsp:cNvPr id="0" name=""/>
        <dsp:cNvSpPr/>
      </dsp:nvSpPr>
      <dsp:spPr>
        <a:xfrm>
          <a:off x="6333886" y="525539"/>
          <a:ext cx="253229" cy="296230"/>
        </a:xfrm>
        <a:prstGeom prst="rightArrow">
          <a:avLst>
            <a:gd name="adj1" fmla="val 60000"/>
            <a:gd name="adj2" fmla="val 50000"/>
          </a:avLst>
        </a:prstGeom>
        <a:solidFill>
          <a:schemeClr val="accent3">
            <a:hueOff val="4280660"/>
            <a:satOff val="-3060"/>
            <a:lumOff val="82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6333886" y="584785"/>
        <a:ext cx="177260" cy="177738"/>
      </dsp:txXfrm>
    </dsp:sp>
    <dsp:sp modelId="{F180F4DC-6ECF-ED48-861A-F05EDB850E76}">
      <dsp:nvSpPr>
        <dsp:cNvPr id="0" name=""/>
        <dsp:cNvSpPr/>
      </dsp:nvSpPr>
      <dsp:spPr>
        <a:xfrm>
          <a:off x="6692230" y="40254"/>
          <a:ext cx="1194477" cy="1266799"/>
        </a:xfrm>
        <a:prstGeom prst="roundRect">
          <a:avLst>
            <a:gd name="adj" fmla="val 10000"/>
          </a:avLst>
        </a:prstGeom>
        <a:solidFill>
          <a:schemeClr val="accent3">
            <a:hueOff val="4756289"/>
            <a:satOff val="-3400"/>
            <a:lumOff val="91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Retrieve Tracks within each Playlist using Spotify’s web API</a:t>
          </a:r>
        </a:p>
      </dsp:txBody>
      <dsp:txXfrm>
        <a:off x="6727215" y="75239"/>
        <a:ext cx="1124507" cy="1196829"/>
      </dsp:txXfrm>
    </dsp:sp>
    <dsp:sp modelId="{A5118A63-1629-7945-8366-8708C52DA754}">
      <dsp:nvSpPr>
        <dsp:cNvPr id="0" name=""/>
        <dsp:cNvSpPr/>
      </dsp:nvSpPr>
      <dsp:spPr>
        <a:xfrm>
          <a:off x="8006155" y="525539"/>
          <a:ext cx="253229" cy="296230"/>
        </a:xfrm>
        <a:prstGeom prst="rightArrow">
          <a:avLst>
            <a:gd name="adj1" fmla="val 60000"/>
            <a:gd name="adj2" fmla="val 50000"/>
          </a:avLst>
        </a:prstGeom>
        <a:solidFill>
          <a:schemeClr val="accent3">
            <a:hueOff val="5707547"/>
            <a:satOff val="-4080"/>
            <a:lumOff val="109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8006155" y="584785"/>
        <a:ext cx="177260" cy="177738"/>
      </dsp:txXfrm>
    </dsp:sp>
    <dsp:sp modelId="{1759A052-7C4C-8E43-A0C8-D077392AA348}">
      <dsp:nvSpPr>
        <dsp:cNvPr id="0" name=""/>
        <dsp:cNvSpPr/>
      </dsp:nvSpPr>
      <dsp:spPr>
        <a:xfrm>
          <a:off x="8364499" y="40254"/>
          <a:ext cx="1194477" cy="1266799"/>
        </a:xfrm>
        <a:prstGeom prst="roundRect">
          <a:avLst>
            <a:gd name="adj" fmla="val 10000"/>
          </a:avLst>
        </a:prstGeom>
        <a:solidFill>
          <a:schemeClr val="accent3">
            <a:hueOff val="5945361"/>
            <a:satOff val="-4250"/>
            <a:lumOff val="11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Retrieve Audio Features of each Track using Spotify’s Web API</a:t>
          </a:r>
        </a:p>
      </dsp:txBody>
      <dsp:txXfrm>
        <a:off x="8399484" y="75239"/>
        <a:ext cx="1124507" cy="1196829"/>
      </dsp:txXfrm>
    </dsp:sp>
    <dsp:sp modelId="{D3563EFB-4A6C-EB4F-8F97-A4780DEE99B4}">
      <dsp:nvSpPr>
        <dsp:cNvPr id="0" name=""/>
        <dsp:cNvSpPr/>
      </dsp:nvSpPr>
      <dsp:spPr>
        <a:xfrm>
          <a:off x="9678424" y="525539"/>
          <a:ext cx="253229" cy="296230"/>
        </a:xfrm>
        <a:prstGeom prst="rightArrow">
          <a:avLst>
            <a:gd name="adj1" fmla="val 60000"/>
            <a:gd name="adj2" fmla="val 50000"/>
          </a:avLst>
        </a:prstGeom>
        <a:solidFill>
          <a:schemeClr val="accent3">
            <a:hueOff val="7134434"/>
            <a:satOff val="-5100"/>
            <a:lumOff val="136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9678424" y="584785"/>
        <a:ext cx="177260" cy="177738"/>
      </dsp:txXfrm>
    </dsp:sp>
    <dsp:sp modelId="{180FF679-19CB-504D-B301-1BBF842C79F8}">
      <dsp:nvSpPr>
        <dsp:cNvPr id="0" name=""/>
        <dsp:cNvSpPr/>
      </dsp:nvSpPr>
      <dsp:spPr>
        <a:xfrm>
          <a:off x="10036767" y="40254"/>
          <a:ext cx="1194477" cy="1266799"/>
        </a:xfrm>
        <a:prstGeom prst="roundRect">
          <a:avLst>
            <a:gd name="adj" fmla="val 10000"/>
          </a:avLst>
        </a:prstGeom>
        <a:solidFill>
          <a:schemeClr val="accent3">
            <a:hueOff val="7134434"/>
            <a:satOff val="-5100"/>
            <a:lumOff val="13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Store &amp; Merge to a clean DataFrame for Analysis</a:t>
          </a:r>
        </a:p>
      </dsp:txBody>
      <dsp:txXfrm>
        <a:off x="10071752" y="75239"/>
        <a:ext cx="1124507" cy="119682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2873B9F-50A0-4622-8B27-9EA7B86E7C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217B71-78E5-4F1B-8D85-573B8AAD3E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76A5925-1F73-40BA-85C9-D3AC61ACF64E}" type="datetimeFigureOut">
              <a:rPr lang="en-US" smtClean="0"/>
              <a:t>2/4/2020</a:t>
            </a:fld>
            <a:endParaRPr lang="en-US"/>
          </a:p>
        </p:txBody>
      </p:sp>
      <p:sp>
        <p:nvSpPr>
          <p:cNvPr id="4" name="Footer Placeholder 3">
            <a:extLst>
              <a:ext uri="{FF2B5EF4-FFF2-40B4-BE49-F238E27FC236}">
                <a16:creationId xmlns:a16="http://schemas.microsoft.com/office/drawing/2014/main" id="{E2A5D993-102A-4921-A12E-E8E8D0285A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3F94975-3B91-4B9C-9498-7DA766AE14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C10B77D-D561-4A25-8C29-51CAB365AE4B}" type="slidenum">
              <a:rPr lang="en-US" smtClean="0"/>
              <a:t>‹#›</a:t>
            </a:fld>
            <a:endParaRPr lang="en-US"/>
          </a:p>
        </p:txBody>
      </p:sp>
    </p:spTree>
    <p:extLst>
      <p:ext uri="{BB962C8B-B14F-4D97-AF65-F5344CB8AC3E}">
        <p14:creationId xmlns:p14="http://schemas.microsoft.com/office/powerpoint/2010/main" val="29366429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D28DB0-09F6-4366-A211-0FA9A757C8BD}" type="datetimeFigureOut">
              <a:rPr lang="en-US" noProof="0" smtClean="0"/>
              <a:t>2/4/2020</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DCE8F5-1341-475C-BF40-2E24D91E8058}" type="slidenum">
              <a:rPr lang="en-US" noProof="0" smtClean="0"/>
              <a:t>‹#›</a:t>
            </a:fld>
            <a:endParaRPr lang="en-US" noProof="0"/>
          </a:p>
        </p:txBody>
      </p:sp>
    </p:spTree>
    <p:extLst>
      <p:ext uri="{BB962C8B-B14F-4D97-AF65-F5344CB8AC3E}">
        <p14:creationId xmlns:p14="http://schemas.microsoft.com/office/powerpoint/2010/main" val="906497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945AC3A-7D9B-423E-A2BF-B883C9B2D241}"/>
              </a:ext>
            </a:extLst>
          </p:cNvPr>
          <p:cNvPicPr>
            <a:picLocks/>
          </p:cNvPicPr>
          <p:nvPr userDrawn="1"/>
        </p:nvPicPr>
        <p:blipFill rotWithShape="1">
          <a:blip r:embed="rId2" cstate="screen">
            <a:duotone>
              <a:prstClr val="black"/>
              <a:schemeClr val="tx2">
                <a:tint val="45000"/>
                <a:satMod val="400000"/>
              </a:schemeClr>
            </a:duotone>
            <a:extLst>
              <a:ext uri="{28A0092B-C50C-407E-A947-70E740481C1C}">
                <a14:useLocalDpi xmlns:a14="http://schemas.microsoft.com/office/drawing/2010/main"/>
              </a:ext>
            </a:extLst>
          </a:blip>
          <a:srcRect b="-15"/>
          <a:stretch/>
        </p:blipFill>
        <p:spPr>
          <a:xfrm>
            <a:off x="7801452" y="1"/>
            <a:ext cx="4389120" cy="6675120"/>
          </a:xfrm>
          <a:prstGeom prst="rect">
            <a:avLst/>
          </a:prstGeom>
        </p:spPr>
      </p:pic>
      <p:sp>
        <p:nvSpPr>
          <p:cNvPr id="5" name="Rectangle 4">
            <a:extLst>
              <a:ext uri="{FF2B5EF4-FFF2-40B4-BE49-F238E27FC236}">
                <a16:creationId xmlns:a16="http://schemas.microsoft.com/office/drawing/2014/main" id="{C7524B29-B525-4E47-862B-FD57B403D539}"/>
              </a:ext>
            </a:extLst>
          </p:cNvPr>
          <p:cNvSpPr/>
          <p:nvPr userDrawn="1"/>
        </p:nvSpPr>
        <p:spPr>
          <a:xfrm>
            <a:off x="7804351" y="1"/>
            <a:ext cx="4386221" cy="667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Picture Placeholder 9">
            <a:extLst>
              <a:ext uri="{FF2B5EF4-FFF2-40B4-BE49-F238E27FC236}">
                <a16:creationId xmlns:a16="http://schemas.microsoft.com/office/drawing/2014/main" id="{140927D5-AE1A-4ABD-BD8F-2F78723FF0D6}"/>
              </a:ext>
            </a:extLst>
          </p:cNvPr>
          <p:cNvSpPr>
            <a:spLocks noGrp="1"/>
          </p:cNvSpPr>
          <p:nvPr>
            <p:ph type="pic" sz="quarter" idx="10" hasCustomPrompt="1"/>
          </p:nvPr>
        </p:nvSpPr>
        <p:spPr>
          <a:xfrm>
            <a:off x="-11284" y="1"/>
            <a:ext cx="7815636" cy="6677022"/>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a:t>Insert or Drag and Drop your Image</a:t>
            </a:r>
            <a:endParaRPr lang="en-US" dirty="0"/>
          </a:p>
        </p:txBody>
      </p:sp>
      <p:sp>
        <p:nvSpPr>
          <p:cNvPr id="11" name="Rectangle 10">
            <a:extLst>
              <a:ext uri="{FF2B5EF4-FFF2-40B4-BE49-F238E27FC236}">
                <a16:creationId xmlns:a16="http://schemas.microsoft.com/office/drawing/2014/main" id="{F94C333A-735B-44F8-99E4-E73D8172DE35}"/>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C69AA83-848B-4DFD-A644-A5D9CEFF95E3}"/>
              </a:ext>
            </a:extLst>
          </p:cNvPr>
          <p:cNvSpPr/>
          <p:nvPr userDrawn="1"/>
        </p:nvSpPr>
        <p:spPr>
          <a:xfrm>
            <a:off x="7804351" y="6678000"/>
            <a:ext cx="4224295"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endParaRPr lang="en-US" sz="1000" noProof="1">
              <a:latin typeface="Tw Cen MT" panose="020B0602020104020603" pitchFamily="34" charset="0"/>
            </a:endParaRPr>
          </a:p>
        </p:txBody>
      </p:sp>
      <p:sp>
        <p:nvSpPr>
          <p:cNvPr id="15" name="Slide Number Placeholder 5">
            <a:extLst>
              <a:ext uri="{FF2B5EF4-FFF2-40B4-BE49-F238E27FC236}">
                <a16:creationId xmlns:a16="http://schemas.microsoft.com/office/drawing/2014/main" id="{42880EF2-ACF9-4D66-99FF-99CB3F61BE99}"/>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 name="Title 1">
            <a:extLst>
              <a:ext uri="{FF2B5EF4-FFF2-40B4-BE49-F238E27FC236}">
                <a16:creationId xmlns:a16="http://schemas.microsoft.com/office/drawing/2014/main" id="{8487E03C-DE68-4CE8-A7F1-B9DD28846BC8}"/>
              </a:ext>
            </a:extLst>
          </p:cNvPr>
          <p:cNvSpPr>
            <a:spLocks noGrp="1"/>
          </p:cNvSpPr>
          <p:nvPr>
            <p:ph type="ctrTitle"/>
          </p:nvPr>
        </p:nvSpPr>
        <p:spPr>
          <a:xfrm>
            <a:off x="8073392" y="1962149"/>
            <a:ext cx="3759807" cy="1547813"/>
          </a:xfrm>
        </p:spPr>
        <p:txBody>
          <a:bodyPr anchor="b"/>
          <a:lstStyle>
            <a:lvl1pPr algn="l">
              <a:lnSpc>
                <a:spcPts val="4000"/>
              </a:lnSpc>
              <a:defRPr sz="4800" spc="-15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EEE8855-FE55-4351-B21B-FE33CB8050C1}"/>
              </a:ext>
            </a:extLst>
          </p:cNvPr>
          <p:cNvSpPr>
            <a:spLocks noGrp="1"/>
          </p:cNvSpPr>
          <p:nvPr>
            <p:ph type="subTitle" idx="1"/>
          </p:nvPr>
        </p:nvSpPr>
        <p:spPr>
          <a:xfrm>
            <a:off x="8073391" y="3602038"/>
            <a:ext cx="3756943" cy="722312"/>
          </a:xfrm>
        </p:spPr>
        <p:txBody>
          <a:bodyPr/>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Graphic 11">
            <a:extLst>
              <a:ext uri="{FF2B5EF4-FFF2-40B4-BE49-F238E27FC236}">
                <a16:creationId xmlns:a16="http://schemas.microsoft.com/office/drawing/2014/main" id="{54BAE1D8-3DF8-48CA-92C4-2E2064E4A3C5}"/>
              </a:ext>
            </a:extLst>
          </p:cNvPr>
          <p:cNvSpPr/>
          <p:nvPr userDrawn="1"/>
        </p:nvSpPr>
        <p:spPr>
          <a:xfrm>
            <a:off x="8776606" y="3981146"/>
            <a:ext cx="3413965" cy="2695876"/>
          </a:xfrm>
          <a:custGeom>
            <a:avLst/>
            <a:gdLst>
              <a:gd name="connsiteX0" fmla="*/ 4121944 w 4124325"/>
              <a:gd name="connsiteY0" fmla="*/ 1555076 h 3257550"/>
              <a:gd name="connsiteX1" fmla="*/ 4118134 w 4124325"/>
              <a:gd name="connsiteY1" fmla="*/ 1533169 h 3257550"/>
              <a:gd name="connsiteX2" fmla="*/ 2782729 w 4124325"/>
              <a:gd name="connsiteY2" fmla="*/ 39649 h 3257550"/>
              <a:gd name="connsiteX3" fmla="*/ 2108359 w 4124325"/>
              <a:gd name="connsiteY3" fmla="*/ 2436139 h 3257550"/>
              <a:gd name="connsiteX4" fmla="*/ 1262539 w 4124325"/>
              <a:gd name="connsiteY4" fmla="*/ 1310284 h 3257550"/>
              <a:gd name="connsiteX5" fmla="*/ 717709 w 4124325"/>
              <a:gd name="connsiteY5" fmla="*/ 2358986 h 3257550"/>
              <a:gd name="connsiteX6" fmla="*/ 7144 w 4124325"/>
              <a:gd name="connsiteY6" fmla="*/ 3257194 h 3257550"/>
              <a:gd name="connsiteX7" fmla="*/ 4075271 w 4124325"/>
              <a:gd name="connsiteY7" fmla="*/ 3257194 h 3257550"/>
              <a:gd name="connsiteX8" fmla="*/ 4122896 w 4124325"/>
              <a:gd name="connsiteY8" fmla="*/ 3201949 h 3257550"/>
              <a:gd name="connsiteX9" fmla="*/ 4122896 w 4124325"/>
              <a:gd name="connsiteY9" fmla="*/ 1555076 h 3257550"/>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068127 w 4207192"/>
              <a:gd name="connsiteY9" fmla="*/ 3250050 h 3286245"/>
              <a:gd name="connsiteX10" fmla="*/ 4207192 w 4207192"/>
              <a:gd name="connsiteY10" fmla="*/ 3286245 h 3286245"/>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207192 w 4207192"/>
              <a:gd name="connsiteY9" fmla="*/ 3286245 h 3286245"/>
              <a:gd name="connsiteX0" fmla="*/ 4115752 w 4115752"/>
              <a:gd name="connsiteY0" fmla="*/ 3194805 h 3250050"/>
              <a:gd name="connsiteX1" fmla="*/ 4115752 w 4115752"/>
              <a:gd name="connsiteY1" fmla="*/ 1547932 h 3250050"/>
              <a:gd name="connsiteX2" fmla="*/ 4114800 w 4115752"/>
              <a:gd name="connsiteY2" fmla="*/ 1547932 h 3250050"/>
              <a:gd name="connsiteX3" fmla="*/ 4110990 w 4115752"/>
              <a:gd name="connsiteY3" fmla="*/ 1526025 h 3250050"/>
              <a:gd name="connsiteX4" fmla="*/ 2775585 w 4115752"/>
              <a:gd name="connsiteY4" fmla="*/ 32505 h 3250050"/>
              <a:gd name="connsiteX5" fmla="*/ 2101215 w 4115752"/>
              <a:gd name="connsiteY5" fmla="*/ 2428995 h 3250050"/>
              <a:gd name="connsiteX6" fmla="*/ 1255395 w 4115752"/>
              <a:gd name="connsiteY6" fmla="*/ 1303140 h 3250050"/>
              <a:gd name="connsiteX7" fmla="*/ 710565 w 4115752"/>
              <a:gd name="connsiteY7" fmla="*/ 2351842 h 3250050"/>
              <a:gd name="connsiteX8" fmla="*/ 0 w 4115752"/>
              <a:gd name="connsiteY8" fmla="*/ 3250050 h 3250050"/>
              <a:gd name="connsiteX0" fmla="*/ 4115752 w 4115752"/>
              <a:gd name="connsiteY0" fmla="*/ 1547932 h 3250050"/>
              <a:gd name="connsiteX1" fmla="*/ 4114800 w 4115752"/>
              <a:gd name="connsiteY1" fmla="*/ 1547932 h 3250050"/>
              <a:gd name="connsiteX2" fmla="*/ 4110990 w 4115752"/>
              <a:gd name="connsiteY2" fmla="*/ 1526025 h 3250050"/>
              <a:gd name="connsiteX3" fmla="*/ 2775585 w 4115752"/>
              <a:gd name="connsiteY3" fmla="*/ 32505 h 3250050"/>
              <a:gd name="connsiteX4" fmla="*/ 2101215 w 4115752"/>
              <a:gd name="connsiteY4" fmla="*/ 2428995 h 3250050"/>
              <a:gd name="connsiteX5" fmla="*/ 1255395 w 4115752"/>
              <a:gd name="connsiteY5" fmla="*/ 1303140 h 3250050"/>
              <a:gd name="connsiteX6" fmla="*/ 710565 w 4115752"/>
              <a:gd name="connsiteY6" fmla="*/ 2351842 h 3250050"/>
              <a:gd name="connsiteX7" fmla="*/ 0 w 4115752"/>
              <a:gd name="connsiteY7" fmla="*/ 3250050 h 325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5752" h="3250050">
                <a:moveTo>
                  <a:pt x="4115752" y="1547932"/>
                </a:moveTo>
                <a:lnTo>
                  <a:pt x="4114800" y="1547932"/>
                </a:lnTo>
                <a:cubicBezTo>
                  <a:pt x="4114800" y="1540312"/>
                  <a:pt x="4113847" y="1532692"/>
                  <a:pt x="4110990" y="1526025"/>
                </a:cubicBezTo>
                <a:cubicBezTo>
                  <a:pt x="4060507" y="1391722"/>
                  <a:pt x="3224212" y="-249435"/>
                  <a:pt x="2775585" y="32505"/>
                </a:cubicBezTo>
                <a:cubicBezTo>
                  <a:pt x="2375535" y="283965"/>
                  <a:pt x="2629852" y="2428995"/>
                  <a:pt x="2101215" y="2428995"/>
                </a:cubicBezTo>
                <a:cubicBezTo>
                  <a:pt x="1784985" y="2428995"/>
                  <a:pt x="1670685" y="1303140"/>
                  <a:pt x="1255395" y="1303140"/>
                </a:cubicBezTo>
                <a:cubicBezTo>
                  <a:pt x="1037272" y="1303140"/>
                  <a:pt x="710565" y="1554600"/>
                  <a:pt x="710565" y="2351842"/>
                </a:cubicBezTo>
                <a:cubicBezTo>
                  <a:pt x="710565" y="3149085"/>
                  <a:pt x="0" y="3250050"/>
                  <a:pt x="0" y="3250050"/>
                </a:cubicBezTo>
              </a:path>
            </a:pathLst>
          </a:custGeom>
          <a:noFill/>
          <a:ln w="9525" cap="flat">
            <a:solidFill>
              <a:schemeClr val="bg1"/>
            </a:solidFill>
            <a:prstDash val="dash"/>
            <a:miter/>
          </a:ln>
        </p:spPr>
        <p:txBody>
          <a:bodyPr rtlCol="0" anchor="ctr"/>
          <a:lstStyle/>
          <a:p>
            <a:endParaRPr lang="en-US" dirty="0"/>
          </a:p>
        </p:txBody>
      </p:sp>
      <p:sp>
        <p:nvSpPr>
          <p:cNvPr id="14" name="Rectangle 13">
            <a:extLst>
              <a:ext uri="{FF2B5EF4-FFF2-40B4-BE49-F238E27FC236}">
                <a16:creationId xmlns:a16="http://schemas.microsoft.com/office/drawing/2014/main" id="{974E860F-437F-442E-898C-244A0DD5D765}"/>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80426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55800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620000"/>
            <a:ext cx="55800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3CFF9123-1F0C-4BD2-8233-FEE5B2A46612}"/>
              </a:ext>
            </a:extLst>
          </p:cNvPr>
          <p:cNvSpPr>
            <a:spLocks noGrp="1"/>
          </p:cNvSpPr>
          <p:nvPr>
            <p:ph type="ftr" sz="quarter" idx="13"/>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111E8981-59A6-4480-80A6-5619C2201789}"/>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1311923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s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DDF3-2E7E-4175-ACE9-B214DCE40C6E}"/>
              </a:ext>
            </a:extLst>
          </p:cNvPr>
          <p:cNvSpPr>
            <a:spLocks noGrp="1"/>
          </p:cNvSpPr>
          <p:nvPr>
            <p:ph type="title"/>
          </p:nvPr>
        </p:nvSpPr>
        <p:spPr/>
        <p:txBody>
          <a:bodyPr/>
          <a:lstStyle/>
          <a:p>
            <a:r>
              <a:rPr lang="en-US" noProof="0"/>
              <a:t>Click to edit Master title style</a:t>
            </a:r>
          </a:p>
        </p:txBody>
      </p:sp>
      <p:sp>
        <p:nvSpPr>
          <p:cNvPr id="8" name="Subtitle">
            <a:extLst>
              <a:ext uri="{FF2B5EF4-FFF2-40B4-BE49-F238E27FC236}">
                <a16:creationId xmlns:a16="http://schemas.microsoft.com/office/drawing/2014/main" id="{5302A3D4-CF60-41AF-924C-B30D3FD99751}"/>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Footer Placeholder 2">
            <a:extLst>
              <a:ext uri="{FF2B5EF4-FFF2-40B4-BE49-F238E27FC236}">
                <a16:creationId xmlns:a16="http://schemas.microsoft.com/office/drawing/2014/main" id="{2E0E8FCF-8FC7-49D2-9516-7662294E35B7}"/>
              </a:ext>
            </a:extLst>
          </p:cNvPr>
          <p:cNvSpPr>
            <a:spLocks noGrp="1"/>
          </p:cNvSpPr>
          <p:nvPr>
            <p:ph type="ftr" sz="quarter" idx="13"/>
          </p:nvPr>
        </p:nvSpPr>
        <p:spPr/>
        <p:txBody>
          <a:bodyPr/>
          <a:lstStyle/>
          <a:p>
            <a:r>
              <a:rPr lang="en-US" noProof="0"/>
              <a:t>Add a footer</a:t>
            </a:r>
          </a:p>
        </p:txBody>
      </p:sp>
      <p:sp>
        <p:nvSpPr>
          <p:cNvPr id="4" name="Slide Number Placeholder 3">
            <a:extLst>
              <a:ext uri="{FF2B5EF4-FFF2-40B4-BE49-F238E27FC236}">
                <a16:creationId xmlns:a16="http://schemas.microsoft.com/office/drawing/2014/main" id="{216208B4-CFD5-4FAE-9519-74EFAC0B0368}"/>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42122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AED074E-AB07-44D1-8B4E-189EAEF798D6}"/>
              </a:ext>
            </a:extLst>
          </p:cNvPr>
          <p:cNvSpPr>
            <a:spLocks noGrp="1"/>
          </p:cNvSpPr>
          <p:nvPr>
            <p:ph type="ftr" sz="quarter" idx="10"/>
          </p:nvPr>
        </p:nvSpPr>
        <p:spPr/>
        <p:txBody>
          <a:bodyPr/>
          <a:lstStyle/>
          <a:p>
            <a:r>
              <a:rPr lang="en-US" noProof="0"/>
              <a:t>Add a footer</a:t>
            </a:r>
          </a:p>
        </p:txBody>
      </p:sp>
      <p:sp>
        <p:nvSpPr>
          <p:cNvPr id="3" name="Slide Number Placeholder 2">
            <a:extLst>
              <a:ext uri="{FF2B5EF4-FFF2-40B4-BE49-F238E27FC236}">
                <a16:creationId xmlns:a16="http://schemas.microsoft.com/office/drawing/2014/main" id="{2801D44B-9877-40D1-B788-EE3BFD57C5AB}"/>
              </a:ext>
            </a:extLst>
          </p:cNvPr>
          <p:cNvSpPr>
            <a:spLocks noGrp="1"/>
          </p:cNvSpPr>
          <p:nvPr>
            <p:ph type="sldNum" sz="quarter" idx="11"/>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946637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FB83C35-D975-48B4-8E79-AB7A1A80DF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799832" cy="6675120"/>
          </a:xfrm>
          <a:prstGeom prst="rect">
            <a:avLst/>
          </a:prstGeom>
        </p:spPr>
      </p:pic>
      <p:sp>
        <p:nvSpPr>
          <p:cNvPr id="11" name="Rectangle 10">
            <a:extLst>
              <a:ext uri="{FF2B5EF4-FFF2-40B4-BE49-F238E27FC236}">
                <a16:creationId xmlns:a16="http://schemas.microsoft.com/office/drawing/2014/main" id="{DD7E187E-6082-49C3-B795-CC4321FE39F8}"/>
              </a:ext>
            </a:extLst>
          </p:cNvPr>
          <p:cNvSpPr/>
          <p:nvPr userDrawn="1"/>
        </p:nvSpPr>
        <p:spPr>
          <a:xfrm>
            <a:off x="6671"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Picture Placeholder 9">
            <a:extLst>
              <a:ext uri="{FF2B5EF4-FFF2-40B4-BE49-F238E27FC236}">
                <a16:creationId xmlns:a16="http://schemas.microsoft.com/office/drawing/2014/main" id="{8FBFF6A8-5ABD-4191-81E4-C9F86380A56D}"/>
              </a:ext>
            </a:extLst>
          </p:cNvPr>
          <p:cNvSpPr>
            <a:spLocks noGrp="1"/>
          </p:cNvSpPr>
          <p:nvPr>
            <p:ph type="pic" sz="quarter" idx="10" hasCustomPrompt="1"/>
          </p:nvPr>
        </p:nvSpPr>
        <p:spPr>
          <a:xfrm>
            <a:off x="7801097" y="1"/>
            <a:ext cx="4389475" cy="6677644"/>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5" name="Footer Placeholder 4">
            <a:extLst>
              <a:ext uri="{FF2B5EF4-FFF2-40B4-BE49-F238E27FC236}">
                <a16:creationId xmlns:a16="http://schemas.microsoft.com/office/drawing/2014/main" id="{16E27D1E-1708-4D17-AB85-058EE0C34776}"/>
              </a:ext>
            </a:extLst>
          </p:cNvPr>
          <p:cNvSpPr>
            <a:spLocks noGrp="1"/>
          </p:cNvSpPr>
          <p:nvPr>
            <p:ph type="ftr" sz="quarter" idx="13"/>
          </p:nvPr>
        </p:nvSpPr>
        <p:spPr>
          <a:gradFill>
            <a:gsLst>
              <a:gs pos="82000">
                <a:schemeClr val="tx1">
                  <a:lumMod val="85000"/>
                  <a:lumOff val="15000"/>
                </a:schemeClr>
              </a:gs>
              <a:gs pos="100000">
                <a:schemeClr val="tx1"/>
              </a:gs>
            </a:gsLst>
          </a:gradFill>
        </p:spPr>
        <p:txBody>
          <a:bodyPr/>
          <a:lstStyle>
            <a:lvl1pPr>
              <a:defRPr>
                <a:solidFill>
                  <a:schemeClr val="bg1"/>
                </a:solidFill>
              </a:defRPr>
            </a:lvl1pPr>
          </a:lstStyle>
          <a:p>
            <a:r>
              <a:rPr lang="en-US" noProof="0"/>
              <a:t>Add a footer</a:t>
            </a:r>
          </a:p>
        </p:txBody>
      </p:sp>
      <p:sp>
        <p:nvSpPr>
          <p:cNvPr id="9" name="Slide Number Placeholder 8">
            <a:extLst>
              <a:ext uri="{FF2B5EF4-FFF2-40B4-BE49-F238E27FC236}">
                <a16:creationId xmlns:a16="http://schemas.microsoft.com/office/drawing/2014/main" id="{69529A18-E6EB-4081-B804-B2FCF5287DFF}"/>
              </a:ext>
            </a:extLst>
          </p:cNvPr>
          <p:cNvSpPr>
            <a:spLocks noGrp="1"/>
          </p:cNvSpPr>
          <p:nvPr>
            <p:ph type="sldNum" sz="quarter" idx="14"/>
          </p:nvPr>
        </p:nvSpPr>
        <p:spPr>
          <a:xfrm>
            <a:off x="11594400" y="6678000"/>
            <a:ext cx="597600" cy="144000"/>
          </a:xfrm>
        </p:spPr>
        <p:txBody>
          <a:bodyPr/>
          <a:lstStyle/>
          <a:p>
            <a:fld id="{058DB212-BFA2-403F-85EF-DFD3FF6D973A}" type="slidenum">
              <a:rPr lang="en-US" noProof="0" smtClean="0"/>
              <a:pPr/>
              <a:t>‹#›</a:t>
            </a:fld>
            <a:endParaRPr lang="en-US" noProof="0"/>
          </a:p>
        </p:txBody>
      </p:sp>
      <p:sp>
        <p:nvSpPr>
          <p:cNvPr id="13" name="Title 1">
            <a:extLst>
              <a:ext uri="{FF2B5EF4-FFF2-40B4-BE49-F238E27FC236}">
                <a16:creationId xmlns:a16="http://schemas.microsoft.com/office/drawing/2014/main" id="{C6A78464-8D00-4B94-90C7-90F1B54C8AA0}"/>
              </a:ext>
            </a:extLst>
          </p:cNvPr>
          <p:cNvSpPr>
            <a:spLocks noGrp="1"/>
          </p:cNvSpPr>
          <p:nvPr>
            <p:ph type="ctrTitle"/>
          </p:nvPr>
        </p:nvSpPr>
        <p:spPr>
          <a:xfrm>
            <a:off x="1273834" y="2481141"/>
            <a:ext cx="3759807" cy="1547813"/>
          </a:xfrm>
        </p:spPr>
        <p:txBody>
          <a:bodyPr anchor="b"/>
          <a:lstStyle>
            <a:lvl1pPr algn="l">
              <a:lnSpc>
                <a:spcPts val="4000"/>
              </a:lnSpc>
              <a:defRPr sz="4800" spc="-150">
                <a:solidFill>
                  <a:schemeClr val="bg1"/>
                </a:solidFill>
              </a:defRPr>
            </a:lvl1pPr>
          </a:lstStyle>
          <a:p>
            <a:r>
              <a:rPr lang="en-US" noProof="0"/>
              <a:t>Click to edit Master title style</a:t>
            </a:r>
          </a:p>
        </p:txBody>
      </p:sp>
      <p:sp>
        <p:nvSpPr>
          <p:cNvPr id="14" name="Subtitle 2">
            <a:extLst>
              <a:ext uri="{FF2B5EF4-FFF2-40B4-BE49-F238E27FC236}">
                <a16:creationId xmlns:a16="http://schemas.microsoft.com/office/drawing/2014/main" id="{3CDBDF0B-F377-47FD-9DA1-C3BDA7C1DEDE}"/>
              </a:ext>
            </a:extLst>
          </p:cNvPr>
          <p:cNvSpPr>
            <a:spLocks noGrp="1"/>
          </p:cNvSpPr>
          <p:nvPr>
            <p:ph type="subTitle" idx="1"/>
          </p:nvPr>
        </p:nvSpPr>
        <p:spPr>
          <a:xfrm>
            <a:off x="1273833" y="4220102"/>
            <a:ext cx="3756943" cy="722312"/>
          </a:xfrm>
        </p:spPr>
        <p:txBody>
          <a:bodyPr/>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8" name="Graphic 15">
            <a:extLst>
              <a:ext uri="{FF2B5EF4-FFF2-40B4-BE49-F238E27FC236}">
                <a16:creationId xmlns:a16="http://schemas.microsoft.com/office/drawing/2014/main" id="{F50292C9-54F6-4F7B-A885-34CE1E3B0351}"/>
              </a:ext>
            </a:extLst>
          </p:cNvPr>
          <p:cNvSpPr/>
          <p:nvPr/>
        </p:nvSpPr>
        <p:spPr>
          <a:xfrm flipH="1">
            <a:off x="-1428"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noProof="0"/>
          </a:p>
        </p:txBody>
      </p:sp>
    </p:spTree>
    <p:extLst>
      <p:ext uri="{BB962C8B-B14F-4D97-AF65-F5344CB8AC3E}">
        <p14:creationId xmlns:p14="http://schemas.microsoft.com/office/powerpoint/2010/main" val="2120236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6992936"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7804150" y="1"/>
            <a:ext cx="4387850" cy="6679488"/>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4" name="Footer Placeholder 3">
            <a:extLst>
              <a:ext uri="{FF2B5EF4-FFF2-40B4-BE49-F238E27FC236}">
                <a16:creationId xmlns:a16="http://schemas.microsoft.com/office/drawing/2014/main" id="{BC263EBA-2C46-40FB-9D48-819ED0C8994F}"/>
              </a:ext>
            </a:extLst>
          </p:cNvPr>
          <p:cNvSpPr>
            <a:spLocks noGrp="1"/>
          </p:cNvSpPr>
          <p:nvPr>
            <p:ph type="ftr" sz="quarter" idx="14"/>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1642857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5A87C21-15CD-48D8-B583-89B110156879}"/>
              </a:ext>
            </a:extLst>
          </p:cNvPr>
          <p:cNvSpPr/>
          <p:nvPr userDrawn="1"/>
        </p:nvSpPr>
        <p:spPr>
          <a:xfrm>
            <a:off x="7804351" y="0"/>
            <a:ext cx="4386221" cy="6677022"/>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6992936"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8127752" y="4320000"/>
            <a:ext cx="1800000" cy="1800000"/>
          </a:xfrm>
          <a:solidFill>
            <a:schemeClr val="bg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4" name="Footer Placeholder 3">
            <a:extLst>
              <a:ext uri="{FF2B5EF4-FFF2-40B4-BE49-F238E27FC236}">
                <a16:creationId xmlns:a16="http://schemas.microsoft.com/office/drawing/2014/main" id="{BC263EBA-2C46-40FB-9D48-819ED0C8994F}"/>
              </a:ext>
            </a:extLst>
          </p:cNvPr>
          <p:cNvSpPr>
            <a:spLocks noGrp="1"/>
          </p:cNvSpPr>
          <p:nvPr>
            <p:ph type="ftr" sz="quarter" idx="14"/>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a:lstStyle/>
          <a:p>
            <a:fld id="{058DB212-BFA2-403F-85EF-DFD3FF6D973A}" type="slidenum">
              <a:rPr lang="en-US" noProof="0" smtClean="0"/>
              <a:pPr/>
              <a:t>‹#›</a:t>
            </a:fld>
            <a:endParaRPr lang="en-US" noProof="0"/>
          </a:p>
        </p:txBody>
      </p:sp>
      <p:sp>
        <p:nvSpPr>
          <p:cNvPr id="8" name="Picture Placeholder 5">
            <a:extLst>
              <a:ext uri="{FF2B5EF4-FFF2-40B4-BE49-F238E27FC236}">
                <a16:creationId xmlns:a16="http://schemas.microsoft.com/office/drawing/2014/main" id="{5092E684-C621-4F92-A05A-A167EEF46270}"/>
              </a:ext>
            </a:extLst>
          </p:cNvPr>
          <p:cNvSpPr>
            <a:spLocks noGrp="1"/>
          </p:cNvSpPr>
          <p:nvPr>
            <p:ph type="pic" sz="quarter" idx="16" hasCustomPrompt="1"/>
          </p:nvPr>
        </p:nvSpPr>
        <p:spPr>
          <a:xfrm>
            <a:off x="10057037" y="4320000"/>
            <a:ext cx="1800000" cy="1800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9" name="Picture Placeholder 5">
            <a:extLst>
              <a:ext uri="{FF2B5EF4-FFF2-40B4-BE49-F238E27FC236}">
                <a16:creationId xmlns:a16="http://schemas.microsoft.com/office/drawing/2014/main" id="{6958D132-F2A9-41E1-BDD8-067D52CE5FEB}"/>
              </a:ext>
            </a:extLst>
          </p:cNvPr>
          <p:cNvSpPr>
            <a:spLocks noGrp="1"/>
          </p:cNvSpPr>
          <p:nvPr>
            <p:ph type="pic" sz="quarter" idx="17" hasCustomPrompt="1"/>
          </p:nvPr>
        </p:nvSpPr>
        <p:spPr>
          <a:xfrm>
            <a:off x="8127752" y="2395565"/>
            <a:ext cx="1800000" cy="1800000"/>
          </a:xfrm>
          <a:solidFill>
            <a:schemeClr val="bg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0" name="Picture Placeholder 5">
            <a:extLst>
              <a:ext uri="{FF2B5EF4-FFF2-40B4-BE49-F238E27FC236}">
                <a16:creationId xmlns:a16="http://schemas.microsoft.com/office/drawing/2014/main" id="{B88FD4DB-5089-4686-B4F7-A26163146C9A}"/>
              </a:ext>
            </a:extLst>
          </p:cNvPr>
          <p:cNvSpPr>
            <a:spLocks noGrp="1"/>
          </p:cNvSpPr>
          <p:nvPr>
            <p:ph type="pic" sz="quarter" idx="18" hasCustomPrompt="1"/>
          </p:nvPr>
        </p:nvSpPr>
        <p:spPr>
          <a:xfrm>
            <a:off x="10057037" y="2395565"/>
            <a:ext cx="1800000" cy="1800000"/>
          </a:xfrm>
          <a:solidFill>
            <a:schemeClr val="tx1">
              <a:lumMod val="75000"/>
              <a:lumOff val="25000"/>
            </a:schemeClr>
          </a:solidFill>
        </p:spPr>
        <p:txBody>
          <a:bodyPr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1" name="Picture Placeholder 5">
            <a:extLst>
              <a:ext uri="{FF2B5EF4-FFF2-40B4-BE49-F238E27FC236}">
                <a16:creationId xmlns:a16="http://schemas.microsoft.com/office/drawing/2014/main" id="{324023AF-AB97-4B60-86FA-5DC8DA1B5C49}"/>
              </a:ext>
            </a:extLst>
          </p:cNvPr>
          <p:cNvSpPr>
            <a:spLocks noGrp="1"/>
          </p:cNvSpPr>
          <p:nvPr>
            <p:ph type="pic" sz="quarter" idx="19" hasCustomPrompt="1"/>
          </p:nvPr>
        </p:nvSpPr>
        <p:spPr>
          <a:xfrm>
            <a:off x="8127752" y="471129"/>
            <a:ext cx="1800000" cy="1800000"/>
          </a:xfrm>
          <a:solidFill>
            <a:schemeClr val="accent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2" name="Picture Placeholder 5">
            <a:extLst>
              <a:ext uri="{FF2B5EF4-FFF2-40B4-BE49-F238E27FC236}">
                <a16:creationId xmlns:a16="http://schemas.microsoft.com/office/drawing/2014/main" id="{8210F231-568A-4348-B33F-9EBB4A5CF9EB}"/>
              </a:ext>
            </a:extLst>
          </p:cNvPr>
          <p:cNvSpPr>
            <a:spLocks noGrp="1"/>
          </p:cNvSpPr>
          <p:nvPr>
            <p:ph type="pic" sz="quarter" idx="20" hasCustomPrompt="1"/>
          </p:nvPr>
        </p:nvSpPr>
        <p:spPr>
          <a:xfrm>
            <a:off x="10057037" y="471129"/>
            <a:ext cx="1800000" cy="1800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Tree>
    <p:extLst>
      <p:ext uri="{BB962C8B-B14F-4D97-AF65-F5344CB8AC3E}">
        <p14:creationId xmlns:p14="http://schemas.microsoft.com/office/powerpoint/2010/main" val="2445114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a:t>Click to edit Master title style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980000"/>
            <a:ext cx="5580000" cy="414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Left Header">
            <a:extLst>
              <a:ext uri="{FF2B5EF4-FFF2-40B4-BE49-F238E27FC236}">
                <a16:creationId xmlns:a16="http://schemas.microsoft.com/office/drawing/2014/main" id="{2241B0A0-0033-49FF-89B8-142165C8E93C}"/>
              </a:ext>
            </a:extLst>
          </p:cNvPr>
          <p:cNvSpPr>
            <a:spLocks noGrp="1"/>
          </p:cNvSpPr>
          <p:nvPr>
            <p:ph type="body" sz="quarter" idx="12" hasCustomPrompt="1"/>
          </p:nvPr>
        </p:nvSpPr>
        <p:spPr>
          <a:xfrm>
            <a:off x="360000" y="1620000"/>
            <a:ext cx="5580000" cy="360000"/>
          </a:xfrm>
        </p:spPr>
        <p:txBody>
          <a:bodyPr/>
          <a:lstStyle>
            <a:lvl1pPr marL="0" indent="0">
              <a:buNone/>
              <a:defRPr b="1"/>
            </a:lvl1pPr>
          </a:lstStyle>
          <a:p>
            <a:pPr lvl="0"/>
            <a:r>
              <a:rPr lang="en-US" noProof="0"/>
              <a:t>Compare A</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980000"/>
            <a:ext cx="5580000" cy="414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Right Header">
            <a:extLst>
              <a:ext uri="{FF2B5EF4-FFF2-40B4-BE49-F238E27FC236}">
                <a16:creationId xmlns:a16="http://schemas.microsoft.com/office/drawing/2014/main" id="{069A9930-1B94-49BC-B4A6-B597F155D2DD}"/>
              </a:ext>
            </a:extLst>
          </p:cNvPr>
          <p:cNvSpPr>
            <a:spLocks noGrp="1"/>
          </p:cNvSpPr>
          <p:nvPr>
            <p:ph type="body" sz="quarter" idx="13" hasCustomPrompt="1"/>
          </p:nvPr>
        </p:nvSpPr>
        <p:spPr>
          <a:xfrm>
            <a:off x="6253200" y="1620000"/>
            <a:ext cx="5580000" cy="360000"/>
          </a:xfrm>
        </p:spPr>
        <p:txBody>
          <a:bodyPr/>
          <a:lstStyle>
            <a:lvl1pPr marL="0" indent="0">
              <a:buNone/>
              <a:defRPr b="1"/>
            </a:lvl1pPr>
          </a:lstStyle>
          <a:p>
            <a:pPr lvl="0"/>
            <a:r>
              <a:rPr lang="en-US" noProof="0"/>
              <a:t>Compare B</a:t>
            </a:r>
          </a:p>
        </p:txBody>
      </p:sp>
      <p:sp>
        <p:nvSpPr>
          <p:cNvPr id="5" name="Footer Placeholder 4">
            <a:extLst>
              <a:ext uri="{FF2B5EF4-FFF2-40B4-BE49-F238E27FC236}">
                <a16:creationId xmlns:a16="http://schemas.microsoft.com/office/drawing/2014/main" id="{7C7AC535-CCE6-472A-BA3D-DDE92DFF0EDA}"/>
              </a:ext>
            </a:extLst>
          </p:cNvPr>
          <p:cNvSpPr>
            <a:spLocks noGrp="1"/>
          </p:cNvSpPr>
          <p:nvPr>
            <p:ph type="ftr" sz="quarter" idx="15"/>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6A32F890-EB29-4A5B-A499-BB0FC04447A7}"/>
              </a:ext>
            </a:extLst>
          </p:cNvPr>
          <p:cNvSpPr>
            <a:spLocks noGrp="1"/>
          </p:cNvSpPr>
          <p:nvPr>
            <p:ph type="sldNum" sz="quarter" idx="16"/>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488888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0" y="0"/>
            <a:ext cx="12191999" cy="6678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3" name="Slide Number Placeholder 2">
            <a:extLst>
              <a:ext uri="{FF2B5EF4-FFF2-40B4-BE49-F238E27FC236}">
                <a16:creationId xmlns:a16="http://schemas.microsoft.com/office/drawing/2014/main" id="{719A41AC-399F-4B25-A28A-F7679843C36E}"/>
              </a:ext>
            </a:extLst>
          </p:cNvPr>
          <p:cNvSpPr>
            <a:spLocks noGrp="1"/>
          </p:cNvSpPr>
          <p:nvPr>
            <p:ph type="sldNum" sz="quarter" idx="16"/>
          </p:nvPr>
        </p:nvSpPr>
        <p:spPr/>
        <p:txBody>
          <a:bodyPr/>
          <a:lstStyle/>
          <a:p>
            <a:fld id="{058DB212-BFA2-403F-85EF-DFD3FF6D973A}" type="slidenum">
              <a:rPr lang="en-US" noProof="0" smtClean="0"/>
              <a:pPr/>
              <a:t>‹#›</a:t>
            </a:fld>
            <a:endParaRPr lang="en-US" noProof="0"/>
          </a:p>
        </p:txBody>
      </p:sp>
      <p:sp>
        <p:nvSpPr>
          <p:cNvPr id="10" name="Caption">
            <a:extLst>
              <a:ext uri="{FF2B5EF4-FFF2-40B4-BE49-F238E27FC236}">
                <a16:creationId xmlns:a16="http://schemas.microsoft.com/office/drawing/2014/main" id="{E1C65CF6-B529-468F-B46C-1D1C2E71A116}"/>
              </a:ext>
            </a:extLst>
          </p:cNvPr>
          <p:cNvSpPr>
            <a:spLocks noGrp="1"/>
          </p:cNvSpPr>
          <p:nvPr>
            <p:ph type="body" sz="quarter" idx="14" hasCustomPrompt="1"/>
          </p:nvPr>
        </p:nvSpPr>
        <p:spPr>
          <a:xfrm>
            <a:off x="7801275" y="6156000"/>
            <a:ext cx="3793125" cy="396000"/>
          </a:xfrm>
          <a:solidFill>
            <a:schemeClr val="tx1"/>
          </a:solidFill>
        </p:spPr>
        <p:txBody>
          <a:bodyPr lIns="72000" tIns="7200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2" name="Title 1">
            <a:extLst>
              <a:ext uri="{FF2B5EF4-FFF2-40B4-BE49-F238E27FC236}">
                <a16:creationId xmlns:a16="http://schemas.microsoft.com/office/drawing/2014/main" id="{FC5845FB-DCB7-4844-B346-98986ADFCE02}"/>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4218807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FB784EBA-F0C5-4F6F-9426-185FBA239203}"/>
              </a:ext>
            </a:extLst>
          </p:cNvPr>
          <p:cNvSpPr>
            <a:spLocks noGrp="1"/>
          </p:cNvSpPr>
          <p:nvPr>
            <p:ph type="media" sz="quarter" idx="15" hasCustomPrompt="1"/>
          </p:nvPr>
        </p:nvSpPr>
        <p:spPr>
          <a:xfrm>
            <a:off x="0" y="0"/>
            <a:ext cx="12192000" cy="6678000"/>
          </a:xfrm>
          <a:pattFill prst="dkUpDiag">
            <a:fgClr>
              <a:schemeClr val="bg1">
                <a:lumMod val="85000"/>
              </a:schemeClr>
            </a:fgClr>
            <a:bgClr>
              <a:schemeClr val="bg1">
                <a:lumMod val="95000"/>
              </a:schemeClr>
            </a:bgClr>
          </a:patt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Your Video</a:t>
            </a:r>
          </a:p>
        </p:txBody>
      </p:sp>
      <p:sp>
        <p:nvSpPr>
          <p:cNvPr id="5" name="Caption">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7801275" y="6156000"/>
            <a:ext cx="3793125" cy="396000"/>
          </a:xfrm>
          <a:solidFill>
            <a:schemeClr val="tx1"/>
          </a:solidFill>
        </p:spPr>
        <p:txBody>
          <a:bodyPr lIns="72000" tIns="7200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4" name="Slide Number Placeholder 3">
            <a:extLst>
              <a:ext uri="{FF2B5EF4-FFF2-40B4-BE49-F238E27FC236}">
                <a16:creationId xmlns:a16="http://schemas.microsoft.com/office/drawing/2014/main" id="{8377EBDA-221D-4CBD-8DBF-E03A370015DB}"/>
              </a:ext>
            </a:extLst>
          </p:cNvPr>
          <p:cNvSpPr>
            <a:spLocks noGrp="1"/>
          </p:cNvSpPr>
          <p:nvPr>
            <p:ph type="sldNum" sz="quarter" idx="17"/>
          </p:nvPr>
        </p:nvSpPr>
        <p:spPr/>
        <p:txBody>
          <a:bodyPr/>
          <a:lstStyle/>
          <a:p>
            <a:fld id="{058DB212-BFA2-403F-85EF-DFD3FF6D973A}" type="slidenum">
              <a:rPr lang="en-US" noProof="0" smtClean="0"/>
              <a:pPr/>
              <a:t>‹#›</a:t>
            </a:fld>
            <a:endParaRPr lang="en-US" noProof="0"/>
          </a:p>
        </p:txBody>
      </p:sp>
      <p:sp>
        <p:nvSpPr>
          <p:cNvPr id="2" name="Title 1">
            <a:extLst>
              <a:ext uri="{FF2B5EF4-FFF2-40B4-BE49-F238E27FC236}">
                <a16:creationId xmlns:a16="http://schemas.microsoft.com/office/drawing/2014/main" id="{882508FC-366E-44DA-80A8-28048E1E4AEF}"/>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321580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Divider">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111E4563-E2FC-4D6F-B759-AB4FB77D2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7799832" cy="6675120"/>
          </a:xfrm>
          <a:prstGeom prst="rect">
            <a:avLst/>
          </a:prstGeom>
        </p:spPr>
      </p:pic>
      <p:sp>
        <p:nvSpPr>
          <p:cNvPr id="24" name="Rectangle 23">
            <a:extLst>
              <a:ext uri="{FF2B5EF4-FFF2-40B4-BE49-F238E27FC236}">
                <a16:creationId xmlns:a16="http://schemas.microsoft.com/office/drawing/2014/main" id="{92FE8913-A018-418C-99FB-2DF342B9B5A0}"/>
              </a:ext>
            </a:extLst>
          </p:cNvPr>
          <p:cNvSpPr/>
          <p:nvPr userDrawn="1"/>
        </p:nvSpPr>
        <p:spPr>
          <a:xfrm>
            <a:off x="0"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Picture Placeholder 9">
            <a:extLst>
              <a:ext uri="{FF2B5EF4-FFF2-40B4-BE49-F238E27FC236}">
                <a16:creationId xmlns:a16="http://schemas.microsoft.com/office/drawing/2014/main" id="{AF7702AD-1968-4CE6-BC7C-02C0637069A8}"/>
              </a:ext>
            </a:extLst>
          </p:cNvPr>
          <p:cNvSpPr>
            <a:spLocks noGrp="1"/>
          </p:cNvSpPr>
          <p:nvPr>
            <p:ph type="pic" sz="quarter" idx="14" hasCustomPrompt="1"/>
          </p:nvPr>
        </p:nvSpPr>
        <p:spPr>
          <a:xfrm>
            <a:off x="7801097" y="1"/>
            <a:ext cx="4389475" cy="6677644"/>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a:t>Insert or Drag and Drop your Image</a:t>
            </a:r>
            <a:endParaRPr lang="en-US" dirty="0"/>
          </a:p>
        </p:txBody>
      </p:sp>
      <p:sp>
        <p:nvSpPr>
          <p:cNvPr id="13" name="Title 1">
            <a:extLst>
              <a:ext uri="{FF2B5EF4-FFF2-40B4-BE49-F238E27FC236}">
                <a16:creationId xmlns:a16="http://schemas.microsoft.com/office/drawing/2014/main" id="{C6A78464-8D00-4B94-90C7-90F1B54C8AA0}"/>
              </a:ext>
            </a:extLst>
          </p:cNvPr>
          <p:cNvSpPr>
            <a:spLocks noGrp="1"/>
          </p:cNvSpPr>
          <p:nvPr>
            <p:ph type="ctrTitle" hasCustomPrompt="1"/>
          </p:nvPr>
        </p:nvSpPr>
        <p:spPr>
          <a:xfrm>
            <a:off x="794862" y="3032684"/>
            <a:ext cx="3759807" cy="1547813"/>
          </a:xfrm>
        </p:spPr>
        <p:txBody>
          <a:bodyPr anchor="b"/>
          <a:lstStyle>
            <a:lvl1pPr algn="l">
              <a:lnSpc>
                <a:spcPts val="4000"/>
              </a:lnSpc>
              <a:defRPr sz="6600" spc="-150">
                <a:solidFill>
                  <a:schemeClr val="bg1"/>
                </a:solidFill>
              </a:defRPr>
            </a:lvl1pPr>
          </a:lstStyle>
          <a:p>
            <a:r>
              <a:rPr lang="en-US"/>
              <a:t>Thank You</a:t>
            </a:r>
            <a:endParaRPr lang="en-US" dirty="0"/>
          </a:p>
        </p:txBody>
      </p:sp>
      <p:sp>
        <p:nvSpPr>
          <p:cNvPr id="18" name="Graphic 15">
            <a:extLst>
              <a:ext uri="{FF2B5EF4-FFF2-40B4-BE49-F238E27FC236}">
                <a16:creationId xmlns:a16="http://schemas.microsoft.com/office/drawing/2014/main" id="{F50292C9-54F6-4F7B-A885-34CE1E3B0351}"/>
              </a:ext>
            </a:extLst>
          </p:cNvPr>
          <p:cNvSpPr/>
          <p:nvPr userDrawn="1"/>
        </p:nvSpPr>
        <p:spPr>
          <a:xfrm>
            <a:off x="1774391"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15" name="Name">
            <a:extLst>
              <a:ext uri="{FF2B5EF4-FFF2-40B4-BE49-F238E27FC236}">
                <a16:creationId xmlns:a16="http://schemas.microsoft.com/office/drawing/2014/main" id="{B8C48821-0D90-416C-873E-50587E8A0C8E}"/>
              </a:ext>
            </a:extLst>
          </p:cNvPr>
          <p:cNvSpPr>
            <a:spLocks noGrp="1"/>
          </p:cNvSpPr>
          <p:nvPr>
            <p:ph type="body" sz="quarter" idx="11" hasCustomPrompt="1"/>
          </p:nvPr>
        </p:nvSpPr>
        <p:spPr>
          <a:xfrm>
            <a:off x="794861" y="4741677"/>
            <a:ext cx="3756943" cy="252000"/>
          </a:xfrm>
        </p:spPr>
        <p:txBody>
          <a:bodyPr anchor="ctr"/>
          <a:lstStyle>
            <a:lvl1pPr marL="0" indent="0">
              <a:buNone/>
              <a:defRPr sz="1600">
                <a:solidFill>
                  <a:schemeClr val="bg1"/>
                </a:solidFill>
                <a:latin typeface="+mn-lt"/>
              </a:defRPr>
            </a:lvl1pPr>
          </a:lstStyle>
          <a:p>
            <a:pPr lvl="0"/>
            <a:r>
              <a:rPr lang="en-US"/>
              <a:t>Name</a:t>
            </a:r>
            <a:endParaRPr lang="en-US" dirty="0"/>
          </a:p>
        </p:txBody>
      </p:sp>
      <p:sp>
        <p:nvSpPr>
          <p:cNvPr id="16" name="Email">
            <a:extLst>
              <a:ext uri="{FF2B5EF4-FFF2-40B4-BE49-F238E27FC236}">
                <a16:creationId xmlns:a16="http://schemas.microsoft.com/office/drawing/2014/main" id="{42450180-8D19-405E-97F0-2A309B58D01C}"/>
              </a:ext>
            </a:extLst>
          </p:cNvPr>
          <p:cNvSpPr>
            <a:spLocks noGrp="1"/>
          </p:cNvSpPr>
          <p:nvPr>
            <p:ph type="body" sz="quarter" idx="12" hasCustomPrompt="1"/>
          </p:nvPr>
        </p:nvSpPr>
        <p:spPr>
          <a:xfrm>
            <a:off x="1088990" y="5147137"/>
            <a:ext cx="3462814" cy="252000"/>
          </a:xfrm>
        </p:spPr>
        <p:txBody>
          <a:bodyPr anchor="ctr"/>
          <a:lstStyle>
            <a:lvl1pPr marL="0" indent="0">
              <a:buNone/>
              <a:defRPr sz="1200">
                <a:solidFill>
                  <a:schemeClr val="bg1"/>
                </a:solidFill>
                <a:latin typeface="+mn-lt"/>
              </a:defRPr>
            </a:lvl1pPr>
          </a:lstStyle>
          <a:p>
            <a:pPr lvl="0"/>
            <a:r>
              <a:rPr lang="en-US"/>
              <a:t>Email</a:t>
            </a:r>
            <a:endParaRPr lang="en-US" dirty="0"/>
          </a:p>
        </p:txBody>
      </p:sp>
      <p:sp>
        <p:nvSpPr>
          <p:cNvPr id="19" name="Rectangle 18">
            <a:extLst>
              <a:ext uri="{FF2B5EF4-FFF2-40B4-BE49-F238E27FC236}">
                <a16:creationId xmlns:a16="http://schemas.microsoft.com/office/drawing/2014/main" id="{C837F23B-0C4D-4D27-BF83-0B10D1CFFDCD}"/>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39551A1-FBAD-4CC8-AA99-F9F4D4281782}"/>
              </a:ext>
            </a:extLst>
          </p:cNvPr>
          <p:cNvSpPr/>
          <p:nvPr userDrawn="1"/>
        </p:nvSpPr>
        <p:spPr>
          <a:xfrm>
            <a:off x="7804351" y="6678000"/>
            <a:ext cx="4224296"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endParaRPr lang="en-US" sz="1000" noProof="1">
              <a:latin typeface="Tw Cen MT" panose="020B0602020104020603" pitchFamily="34" charset="0"/>
            </a:endParaRPr>
          </a:p>
        </p:txBody>
      </p:sp>
      <p:sp>
        <p:nvSpPr>
          <p:cNvPr id="14" name="Slide Number Placeholder 5">
            <a:extLst>
              <a:ext uri="{FF2B5EF4-FFF2-40B4-BE49-F238E27FC236}">
                <a16:creationId xmlns:a16="http://schemas.microsoft.com/office/drawing/2014/main" id="{5F695C6B-DBEE-447E-B106-7351E00BD0AF}"/>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3" name="Rectangle 22">
            <a:extLst>
              <a:ext uri="{FF2B5EF4-FFF2-40B4-BE49-F238E27FC236}">
                <a16:creationId xmlns:a16="http://schemas.microsoft.com/office/drawing/2014/main" id="{E1A38929-6316-4332-83F8-9E95386C7C42}"/>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327747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921DB-2DD6-4869-9104-BE40FBBCCE31}"/>
              </a:ext>
            </a:extLst>
          </p:cNvPr>
          <p:cNvSpPr>
            <a:spLocks noGrp="1"/>
          </p:cNvSpPr>
          <p:nvPr>
            <p:ph type="title"/>
          </p:nvPr>
        </p:nvSpPr>
        <p:spPr/>
        <p:txBody>
          <a:bodyPr/>
          <a:lstStyle/>
          <a:p>
            <a:r>
              <a:rPr lang="en-US" noProof="0"/>
              <a:t>Click to edit Master title style</a:t>
            </a:r>
          </a:p>
        </p:txBody>
      </p:sp>
      <p:sp>
        <p:nvSpPr>
          <p:cNvPr id="10" name="Subtitle">
            <a:extLst>
              <a:ext uri="{FF2B5EF4-FFF2-40B4-BE49-F238E27FC236}">
                <a16:creationId xmlns:a16="http://schemas.microsoft.com/office/drawing/2014/main" id="{1CC9B96F-1A0A-4B16-BDF7-48B289CD533E}"/>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Content Placeholder 2">
            <a:extLst>
              <a:ext uri="{FF2B5EF4-FFF2-40B4-BE49-F238E27FC236}">
                <a16:creationId xmlns:a16="http://schemas.microsoft.com/office/drawing/2014/main" id="{D69A7081-42C5-4F4E-8A26-E7788CCF4FE5}"/>
              </a:ext>
            </a:extLst>
          </p:cNvPr>
          <p:cNvSpPr>
            <a:spLocks noGrp="1"/>
          </p:cNvSpPr>
          <p:nvPr>
            <p:ph idx="1"/>
          </p:nvPr>
        </p:nvSpPr>
        <p:spPr>
          <a:xfrm>
            <a:off x="360000" y="1620000"/>
            <a:ext cx="114732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9038FCAA-94B1-47BD-AD46-123D3404BBB2}"/>
              </a:ext>
            </a:extLst>
          </p:cNvPr>
          <p:cNvSpPr>
            <a:spLocks noGrp="1"/>
          </p:cNvSpPr>
          <p:nvPr>
            <p:ph type="ftr" sz="quarter" idx="13"/>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81A11CEA-C130-40E5-A858-8D4FE6E58641}"/>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708772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E99CE02-8616-40B2-85FF-B06E192752AB}"/>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E3DF8E0-6324-45B7-8B0A-24383EF1B915}"/>
              </a:ext>
            </a:extLst>
          </p:cNvPr>
          <p:cNvSpPr/>
          <p:nvPr userDrawn="1"/>
        </p:nvSpPr>
        <p:spPr>
          <a:xfrm>
            <a:off x="7804351" y="6678000"/>
            <a:ext cx="3789833"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r>
              <a:rPr lang="en-US" sz="1000" noProof="1">
                <a:latin typeface="+mn-lt"/>
              </a:rPr>
              <a:t>Jens Martensson</a:t>
            </a:r>
          </a:p>
        </p:txBody>
      </p:sp>
      <p:sp>
        <p:nvSpPr>
          <p:cNvPr id="11" name="Rectangle 10">
            <a:extLst>
              <a:ext uri="{FF2B5EF4-FFF2-40B4-BE49-F238E27FC236}">
                <a16:creationId xmlns:a16="http://schemas.microsoft.com/office/drawing/2014/main" id="{1A9E718F-2F10-41F1-8E9F-18DD53EF065F}"/>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331581A5-A75E-41FB-A68A-70BA1AB54B28}"/>
              </a:ext>
            </a:extLst>
          </p:cNvPr>
          <p:cNvSpPr>
            <a:spLocks noGrp="1"/>
          </p:cNvSpPr>
          <p:nvPr>
            <p:ph type="title"/>
          </p:nvPr>
        </p:nvSpPr>
        <p:spPr>
          <a:xfrm>
            <a:off x="360000" y="360000"/>
            <a:ext cx="11473200" cy="54000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BA9B02-6E3D-4037-BE18-E02B786633E9}"/>
              </a:ext>
            </a:extLst>
          </p:cNvPr>
          <p:cNvSpPr>
            <a:spLocks noGrp="1"/>
          </p:cNvSpPr>
          <p:nvPr>
            <p:ph type="body" idx="1"/>
          </p:nvPr>
        </p:nvSpPr>
        <p:spPr>
          <a:xfrm>
            <a:off x="360000" y="1260000"/>
            <a:ext cx="11473200" cy="4860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A954C2B-6B0B-4286-BFA4-F6131386B0E3}"/>
              </a:ext>
            </a:extLst>
          </p:cNvPr>
          <p:cNvSpPr>
            <a:spLocks noGrp="1"/>
          </p:cNvSpPr>
          <p:nvPr>
            <p:ph type="ftr" sz="quarter" idx="3"/>
          </p:nvPr>
        </p:nvSpPr>
        <p:spPr>
          <a:xfrm>
            <a:off x="360000" y="6483329"/>
            <a:ext cx="2378438" cy="187367"/>
          </a:xfrm>
          <a:prstGeom prst="rect">
            <a:avLst/>
          </a:prstGeom>
          <a:gradFill>
            <a:gsLst>
              <a:gs pos="82000">
                <a:schemeClr val="bg1">
                  <a:lumMod val="95000"/>
                </a:schemeClr>
              </a:gs>
              <a:gs pos="100000">
                <a:schemeClr val="bg1">
                  <a:lumMod val="65000"/>
                </a:schemeClr>
              </a:gs>
            </a:gsLst>
            <a:lin ang="5400000" scaled="0"/>
          </a:gradFill>
        </p:spPr>
        <p:txBody>
          <a:bodyPr vert="horz" lIns="36000" tIns="0" rIns="0" bIns="0" rtlCol="0" anchor="ctr"/>
          <a:lstStyle>
            <a:lvl1pPr algn="l">
              <a:defRPr sz="1200">
                <a:solidFill>
                  <a:schemeClr val="tx1">
                    <a:lumMod val="75000"/>
                    <a:lumOff val="25000"/>
                  </a:schemeClr>
                </a:solidFill>
                <a:latin typeface="+mj-lt"/>
              </a:defRPr>
            </a:lvl1pPr>
          </a:lstStyle>
          <a:p>
            <a:r>
              <a:rPr lang="en-US"/>
              <a:t>Add a footer</a:t>
            </a:r>
            <a:endParaRPr lang="en-US" dirty="0"/>
          </a:p>
        </p:txBody>
      </p:sp>
      <p:sp>
        <p:nvSpPr>
          <p:cNvPr id="6" name="Slide Number Placeholder 5">
            <a:extLst>
              <a:ext uri="{FF2B5EF4-FFF2-40B4-BE49-F238E27FC236}">
                <a16:creationId xmlns:a16="http://schemas.microsoft.com/office/drawing/2014/main" id="{D245D258-5720-4517-B8DE-EB5AA5C4FAE1}"/>
              </a:ext>
            </a:extLst>
          </p:cNvPr>
          <p:cNvSpPr>
            <a:spLocks noGrp="1"/>
          </p:cNvSpPr>
          <p:nvPr>
            <p:ph type="sldNum" sz="quarter" idx="4"/>
          </p:nvPr>
        </p:nvSpPr>
        <p:spPr>
          <a:xfrm>
            <a:off x="11594400" y="6678000"/>
            <a:ext cx="597600" cy="144000"/>
          </a:xfrm>
          <a:prstGeom prst="rect">
            <a:avLst/>
          </a:prstGeom>
          <a:gradFill>
            <a:gsLst>
              <a:gs pos="0">
                <a:schemeClr val="accent2">
                  <a:lumMod val="75000"/>
                  <a:shade val="30000"/>
                  <a:satMod val="115000"/>
                </a:schemeClr>
              </a:gs>
              <a:gs pos="47000">
                <a:schemeClr val="accent2">
                  <a:lumMod val="75000"/>
                  <a:shade val="67500"/>
                  <a:satMod val="115000"/>
                </a:schemeClr>
              </a:gs>
              <a:gs pos="100000">
                <a:schemeClr val="accent1"/>
              </a:gs>
            </a:gsLst>
            <a:lin ang="10800000" scaled="0"/>
          </a:gradFill>
        </p:spPr>
        <p:txBody>
          <a:bodyPr vert="horz" lIns="0" tIns="0" rIns="72000" bIns="0" rtlCol="0" anchor="ctr"/>
          <a:lstStyle>
            <a:lvl1pPr algn="r">
              <a:defRPr sz="1200">
                <a:solidFill>
                  <a:schemeClr val="bg1"/>
                </a:solidFill>
                <a:latin typeface="+mj-lt"/>
              </a:defRPr>
            </a:lvl1pPr>
          </a:lstStyle>
          <a:p>
            <a:fld id="{058DB212-BFA2-403F-85EF-DFD3FF6D973A}" type="slidenum">
              <a:rPr lang="en-US" smtClean="0"/>
              <a:pPr/>
              <a:t>‹#›</a:t>
            </a:fld>
            <a:endParaRPr lang="en-US" dirty="0"/>
          </a:p>
        </p:txBody>
      </p:sp>
    </p:spTree>
    <p:extLst>
      <p:ext uri="{BB962C8B-B14F-4D97-AF65-F5344CB8AC3E}">
        <p14:creationId xmlns:p14="http://schemas.microsoft.com/office/powerpoint/2010/main" val="3117711249"/>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3" r:id="rId4"/>
    <p:sldLayoutId id="2147483656" r:id="rId5"/>
    <p:sldLayoutId id="2147483660" r:id="rId6"/>
    <p:sldLayoutId id="2147483661" r:id="rId7"/>
    <p:sldLayoutId id="2147483664" r:id="rId8"/>
    <p:sldLayoutId id="2147483650" r:id="rId9"/>
    <p:sldLayoutId id="2147483652" r:id="rId10"/>
    <p:sldLayoutId id="2147483654" r:id="rId11"/>
    <p:sldLayoutId id="2147483655" r:id="rId12"/>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Layout" Target="../slideLayouts/slideLayout4.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Layout" Target="../slideLayouts/slideLayout4.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Layout" Target="../slideLayouts/slideLayout4.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Layout" Target="../slideLayouts/slideLayout4.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Layout" Target="../slideLayouts/slideLayout4.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p:txBody>
          <a:bodyPr/>
          <a:lstStyle/>
          <a:p>
            <a:pPr algn="ctr"/>
            <a:r>
              <a:rPr lang="en-US" dirty="0"/>
              <a:t>Trendspotting on Spotify</a:t>
            </a:r>
          </a:p>
        </p:txBody>
      </p:sp>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p:txBody>
          <a:bodyPr/>
          <a:lstStyle/>
          <a:p>
            <a:pPr algn="ctr"/>
            <a:r>
              <a:rPr lang="en-US" noProof="1"/>
              <a:t>A look into what what generates success on Spotify</a:t>
            </a:r>
          </a:p>
        </p:txBody>
      </p:sp>
      <p:cxnSp>
        <p:nvCxnSpPr>
          <p:cNvPr id="22" name="Straight Connector 21">
            <a:extLst>
              <a:ext uri="{FF2B5EF4-FFF2-40B4-BE49-F238E27FC236}">
                <a16:creationId xmlns:a16="http://schemas.microsoft.com/office/drawing/2014/main" id="{1B17638D-56AE-48AD-96C8-EE46229C744C}"/>
              </a:ext>
              <a:ext uri="{C183D7F6-B498-43B3-948B-1728B52AA6E4}">
                <adec:decorative xmlns:adec="http://schemas.microsoft.com/office/drawing/2017/decorative" val="1"/>
              </a:ext>
            </a:extLst>
          </p:cNvPr>
          <p:cNvCxnSpPr>
            <a:cxnSpLocks/>
          </p:cNvCxnSpPr>
          <p:nvPr/>
        </p:nvCxnSpPr>
        <p:spPr>
          <a:xfrm>
            <a:off x="7804352" y="0"/>
            <a:ext cx="0" cy="6783355"/>
          </a:xfrm>
          <a:prstGeom prst="line">
            <a:avLst/>
          </a:prstGeom>
          <a:ln w="63500" cap="rnd">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026" name="Picture 2" descr="Image result for spotify&quot;">
            <a:extLst>
              <a:ext uri="{FF2B5EF4-FFF2-40B4-BE49-F238E27FC236}">
                <a16:creationId xmlns:a16="http://schemas.microsoft.com/office/drawing/2014/main" id="{F9779A41-4253-455A-87AE-9CB3907456A2}"/>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10984" r="10984"/>
          <a:stretch>
            <a:fillRect/>
          </a:stretch>
        </p:blipFill>
        <p:spPr bwMode="auto">
          <a:xfrm>
            <a:off x="-370" y="-1"/>
            <a:ext cx="7827992" cy="66912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A506B6B-20C9-4791-A167-50FC0E82A456}"/>
              </a:ext>
            </a:extLst>
          </p:cNvPr>
          <p:cNvSpPr/>
          <p:nvPr/>
        </p:nvSpPr>
        <p:spPr>
          <a:xfrm>
            <a:off x="-370" y="6691279"/>
            <a:ext cx="12188561" cy="1841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473519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Question 2</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p:txBody>
          <a:bodyPr/>
          <a:lstStyle/>
          <a:p>
            <a:r>
              <a:rPr lang="en-US" noProof="1"/>
              <a:t>Does duration of a song affect its position in a playlist? </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360000" y="1620000"/>
            <a:ext cx="6992936" cy="775565"/>
          </a:xfrm>
        </p:spPr>
        <p:txBody>
          <a:bodyPr/>
          <a:lstStyle/>
          <a:p>
            <a:pPr marL="0" indent="0">
              <a:buNone/>
            </a:pPr>
            <a:r>
              <a:rPr lang="en-US" noProof="1"/>
              <a:t>Do shorter songs typically have better (lower) track positions? </a:t>
            </a:r>
          </a:p>
          <a:p>
            <a:pPr lvl="1"/>
            <a:endParaRPr lang="en-US" dirty="0"/>
          </a:p>
          <a:p>
            <a:pPr marL="606425" lvl="1" indent="-342900">
              <a:buFont typeface="+mj-lt"/>
              <a:buAutoNum type="arabicPeriod"/>
            </a:pPr>
            <a:endParaRPr lang="en-US" dirty="0"/>
          </a:p>
          <a:p>
            <a:endParaRPr lang="en-US" dirty="0"/>
          </a:p>
        </p:txBody>
      </p:sp>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4</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5</a:t>
            </a:r>
            <a:endParaRPr lang="en-US" sz="1200" dirty="0">
              <a:solidFill>
                <a:schemeClr val="bg1"/>
              </a:solidFill>
            </a:endParaRP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6</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10</a:t>
            </a:fld>
            <a:endParaRPr lang="en-US" dirty="0"/>
          </a:p>
        </p:txBody>
      </p:sp>
      <p:sp>
        <p:nvSpPr>
          <p:cNvPr id="18" name="Rectangle 17">
            <a:extLst>
              <a:ext uri="{FF2B5EF4-FFF2-40B4-BE49-F238E27FC236}">
                <a16:creationId xmlns:a16="http://schemas.microsoft.com/office/drawing/2014/main" id="{FE975626-7725-4EAC-A436-4BAECED30415}"/>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10" name="Picture Placeholder 9" descr="A person wearing a hat&#10;&#10;Description automatically generated">
            <a:extLst>
              <a:ext uri="{FF2B5EF4-FFF2-40B4-BE49-F238E27FC236}">
                <a16:creationId xmlns:a16="http://schemas.microsoft.com/office/drawing/2014/main" id="{A25B781F-E671-4048-9BE4-43708D6A1C96}"/>
              </a:ext>
            </a:extLst>
          </p:cNvPr>
          <p:cNvPicPr>
            <a:picLocks noGrp="1" noChangeAspect="1"/>
          </p:cNvPicPr>
          <p:nvPr>
            <p:ph type="pic" sz="quarter" idx="19"/>
          </p:nvPr>
        </p:nvPicPr>
        <p:blipFill>
          <a:blip r:embed="rId2"/>
          <a:srcRect t="488" b="488"/>
          <a:stretch>
            <a:fillRect/>
          </a:stretch>
        </p:blipFill>
        <p:spPr/>
      </p:pic>
      <p:pic>
        <p:nvPicPr>
          <p:cNvPr id="16" name="Picture Placeholder 15" descr="A person wearing a helmet&#10;&#10;Description automatically generated">
            <a:extLst>
              <a:ext uri="{FF2B5EF4-FFF2-40B4-BE49-F238E27FC236}">
                <a16:creationId xmlns:a16="http://schemas.microsoft.com/office/drawing/2014/main" id="{6CAF895B-C72A-4D7B-B1E4-D6C44D1BE964}"/>
              </a:ext>
            </a:extLst>
          </p:cNvPr>
          <p:cNvPicPr>
            <a:picLocks noGrp="1" noChangeAspect="1"/>
          </p:cNvPicPr>
          <p:nvPr>
            <p:ph type="pic" sz="quarter" idx="20"/>
          </p:nvPr>
        </p:nvPicPr>
        <p:blipFill>
          <a:blip r:embed="rId3"/>
          <a:srcRect/>
          <a:stretch>
            <a:fillRect/>
          </a:stretch>
        </p:blipFill>
        <p:spPr/>
      </p:pic>
      <p:pic>
        <p:nvPicPr>
          <p:cNvPr id="24" name="Picture Placeholder 23" descr="A group of people posing for the camera&#10;&#10;Description automatically generated">
            <a:extLst>
              <a:ext uri="{FF2B5EF4-FFF2-40B4-BE49-F238E27FC236}">
                <a16:creationId xmlns:a16="http://schemas.microsoft.com/office/drawing/2014/main" id="{5BFF211B-AD2B-4115-84CE-4E3CFBAFAD5C}"/>
              </a:ext>
            </a:extLst>
          </p:cNvPr>
          <p:cNvPicPr>
            <a:picLocks noGrp="1" noChangeAspect="1"/>
          </p:cNvPicPr>
          <p:nvPr>
            <p:ph type="pic" sz="quarter" idx="17"/>
          </p:nvPr>
        </p:nvPicPr>
        <p:blipFill>
          <a:blip r:embed="rId4"/>
          <a:srcRect l="16684" r="16684"/>
          <a:stretch>
            <a:fillRect/>
          </a:stretch>
        </p:blipFill>
        <p:spPr/>
      </p:pic>
      <p:pic>
        <p:nvPicPr>
          <p:cNvPr id="30" name="Picture Placeholder 29" descr="A close up of a person&#10;&#10;Description automatically generated">
            <a:extLst>
              <a:ext uri="{FF2B5EF4-FFF2-40B4-BE49-F238E27FC236}">
                <a16:creationId xmlns:a16="http://schemas.microsoft.com/office/drawing/2014/main" id="{456A93FF-2A7C-4DA0-82C6-C8CA56A86F53}"/>
              </a:ext>
            </a:extLst>
          </p:cNvPr>
          <p:cNvPicPr>
            <a:picLocks noGrp="1" noChangeAspect="1"/>
          </p:cNvPicPr>
          <p:nvPr>
            <p:ph type="pic" sz="quarter" idx="18"/>
          </p:nvPr>
        </p:nvPicPr>
        <p:blipFill>
          <a:blip r:embed="rId5"/>
          <a:srcRect l="208" r="208"/>
          <a:stretch>
            <a:fillRect/>
          </a:stretch>
        </p:blipFill>
        <p:spPr/>
      </p:pic>
      <p:pic>
        <p:nvPicPr>
          <p:cNvPr id="35" name="Picture Placeholder 34" descr="A group of people posing for a photo&#10;&#10;Description automatically generated">
            <a:extLst>
              <a:ext uri="{FF2B5EF4-FFF2-40B4-BE49-F238E27FC236}">
                <a16:creationId xmlns:a16="http://schemas.microsoft.com/office/drawing/2014/main" id="{8723E221-C568-475F-AC9A-9B06AF319606}"/>
              </a:ext>
            </a:extLst>
          </p:cNvPr>
          <p:cNvPicPr>
            <a:picLocks noGrp="1" noChangeAspect="1"/>
          </p:cNvPicPr>
          <p:nvPr>
            <p:ph type="pic" sz="quarter" idx="13"/>
          </p:nvPr>
        </p:nvPicPr>
        <p:blipFill>
          <a:blip r:embed="rId6"/>
          <a:srcRect/>
          <a:stretch>
            <a:fillRect/>
          </a:stretch>
        </p:blipFill>
        <p:spPr/>
      </p:pic>
      <p:pic>
        <p:nvPicPr>
          <p:cNvPr id="40" name="Picture Placeholder 39" descr="A person wearing a suit and tie&#10;&#10;Description automatically generated">
            <a:extLst>
              <a:ext uri="{FF2B5EF4-FFF2-40B4-BE49-F238E27FC236}">
                <a16:creationId xmlns:a16="http://schemas.microsoft.com/office/drawing/2014/main" id="{A295DC7A-35D5-4330-949E-EC19C6239F28}"/>
              </a:ext>
            </a:extLst>
          </p:cNvPr>
          <p:cNvPicPr>
            <a:picLocks noGrp="1" noChangeAspect="1"/>
          </p:cNvPicPr>
          <p:nvPr>
            <p:ph type="pic" sz="quarter" idx="16"/>
          </p:nvPr>
        </p:nvPicPr>
        <p:blipFill>
          <a:blip r:embed="rId7"/>
          <a:srcRect/>
          <a:stretch>
            <a:fillRect/>
          </a:stretch>
        </p:blipFill>
        <p:spPr/>
      </p:pic>
    </p:spTree>
    <p:extLst>
      <p:ext uri="{BB962C8B-B14F-4D97-AF65-F5344CB8AC3E}">
        <p14:creationId xmlns:p14="http://schemas.microsoft.com/office/powerpoint/2010/main" val="526090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11</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908650D0-F56C-4903-BE4F-48FEE3C1299A}"/>
              </a:ext>
            </a:extLst>
          </p:cNvPr>
          <p:cNvPicPr>
            <a:picLocks noChangeAspect="1"/>
          </p:cNvPicPr>
          <p:nvPr/>
        </p:nvPicPr>
        <p:blipFill>
          <a:blip r:embed="rId2"/>
          <a:stretch>
            <a:fillRect/>
          </a:stretch>
        </p:blipFill>
        <p:spPr>
          <a:xfrm>
            <a:off x="3017796" y="226946"/>
            <a:ext cx="6152967" cy="6404108"/>
          </a:xfrm>
          <a:prstGeom prst="rect">
            <a:avLst/>
          </a:prstGeom>
        </p:spPr>
      </p:pic>
      <p:sp>
        <p:nvSpPr>
          <p:cNvPr id="7" name="Content Placeholder 5">
            <a:extLst>
              <a:ext uri="{FF2B5EF4-FFF2-40B4-BE49-F238E27FC236}">
                <a16:creationId xmlns:a16="http://schemas.microsoft.com/office/drawing/2014/main" id="{C6EE3DC0-55AB-4C7C-87A0-F3422DA49A09}"/>
              </a:ext>
            </a:extLst>
          </p:cNvPr>
          <p:cNvSpPr txBox="1">
            <a:spLocks/>
          </p:cNvSpPr>
          <p:nvPr/>
        </p:nvSpPr>
        <p:spPr>
          <a:xfrm>
            <a:off x="329842" y="438143"/>
            <a:ext cx="2687954" cy="2847981"/>
          </a:xfrm>
          <a:prstGeom prst="rect">
            <a:avLst/>
          </a:prstGeom>
        </p:spPr>
        <p:txBody>
          <a:bodyPr vert="horz" lIns="0" tIns="0" rIns="0" bIns="0" rtlCol="0">
            <a:noAutofit/>
          </a:bodyPr>
          <a:lst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1"/>
              <a:t>Duration has no impact on track position in this study</a:t>
            </a:r>
          </a:p>
          <a:p>
            <a:r>
              <a:rPr lang="en-US" noProof="1"/>
              <a:t>Worth noting that despite the surge in streaming as the means to access music, music still generally follows the formula for radio friendly. </a:t>
            </a:r>
          </a:p>
        </p:txBody>
      </p:sp>
    </p:spTree>
    <p:extLst>
      <p:ext uri="{BB962C8B-B14F-4D97-AF65-F5344CB8AC3E}">
        <p14:creationId xmlns:p14="http://schemas.microsoft.com/office/powerpoint/2010/main" val="1146682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12</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6" name="Picture 5">
            <a:extLst>
              <a:ext uri="{FF2B5EF4-FFF2-40B4-BE49-F238E27FC236}">
                <a16:creationId xmlns:a16="http://schemas.microsoft.com/office/drawing/2014/main" id="{CD339196-CAC8-479C-8B83-A897D7172C88}"/>
              </a:ext>
            </a:extLst>
          </p:cNvPr>
          <p:cNvPicPr>
            <a:picLocks noChangeAspect="1"/>
          </p:cNvPicPr>
          <p:nvPr/>
        </p:nvPicPr>
        <p:blipFill>
          <a:blip r:embed="rId2"/>
          <a:stretch>
            <a:fillRect/>
          </a:stretch>
        </p:blipFill>
        <p:spPr>
          <a:xfrm>
            <a:off x="2959194" y="270975"/>
            <a:ext cx="6270171" cy="6316050"/>
          </a:xfrm>
          <a:prstGeom prst="rect">
            <a:avLst/>
          </a:prstGeom>
        </p:spPr>
      </p:pic>
    </p:spTree>
    <p:extLst>
      <p:ext uri="{BB962C8B-B14F-4D97-AF65-F5344CB8AC3E}">
        <p14:creationId xmlns:p14="http://schemas.microsoft.com/office/powerpoint/2010/main" val="343079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Question 4</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a:xfrm>
            <a:off x="360363" y="1079999"/>
            <a:ext cx="6992937" cy="1191129"/>
          </a:xfrm>
        </p:spPr>
        <p:txBody>
          <a:bodyPr/>
          <a:lstStyle/>
          <a:p>
            <a:r>
              <a:rPr lang="en-US" noProof="1"/>
              <a:t>Does the position of a song in a playlist impact it's popularity?</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489649" y="2063344"/>
            <a:ext cx="6992936" cy="2650066"/>
          </a:xfrm>
        </p:spPr>
        <p:txBody>
          <a:bodyPr/>
          <a:lstStyle/>
          <a:p>
            <a:r>
              <a:rPr lang="en-US" dirty="0"/>
              <a:t>If a song is closer to the top of a playlist is it more popular?</a:t>
            </a:r>
          </a:p>
          <a:p>
            <a:r>
              <a:rPr lang="en-US" dirty="0"/>
              <a:t>How does the trend look for the sample set, genre, and playlist level?</a:t>
            </a:r>
          </a:p>
          <a:p>
            <a:pPr marL="606425" lvl="1" indent="-342900">
              <a:buFont typeface="+mj-lt"/>
              <a:buAutoNum type="arabicPeriod"/>
            </a:pPr>
            <a:endParaRPr lang="en-US" dirty="0"/>
          </a:p>
          <a:p>
            <a:endParaRPr lang="en-US" dirty="0"/>
          </a:p>
        </p:txBody>
      </p:sp>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4</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5</a:t>
            </a:r>
            <a:endParaRPr lang="en-US" sz="1200" dirty="0">
              <a:solidFill>
                <a:schemeClr val="bg1"/>
              </a:solidFill>
            </a:endParaRP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6</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13</a:t>
            </a:fld>
            <a:endParaRPr lang="en-US" dirty="0"/>
          </a:p>
        </p:txBody>
      </p:sp>
      <p:sp>
        <p:nvSpPr>
          <p:cNvPr id="18" name="Rectangle 17">
            <a:extLst>
              <a:ext uri="{FF2B5EF4-FFF2-40B4-BE49-F238E27FC236}">
                <a16:creationId xmlns:a16="http://schemas.microsoft.com/office/drawing/2014/main" id="{FE975626-7725-4EAC-A436-4BAECED30415}"/>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10" name="Picture Placeholder 9" descr="A person wearing a hat&#10;&#10;Description automatically generated">
            <a:extLst>
              <a:ext uri="{FF2B5EF4-FFF2-40B4-BE49-F238E27FC236}">
                <a16:creationId xmlns:a16="http://schemas.microsoft.com/office/drawing/2014/main" id="{A25B781F-E671-4048-9BE4-43708D6A1C96}"/>
              </a:ext>
            </a:extLst>
          </p:cNvPr>
          <p:cNvPicPr>
            <a:picLocks noGrp="1" noChangeAspect="1"/>
          </p:cNvPicPr>
          <p:nvPr>
            <p:ph type="pic" sz="quarter" idx="19"/>
          </p:nvPr>
        </p:nvPicPr>
        <p:blipFill>
          <a:blip r:embed="rId2"/>
          <a:srcRect t="488" b="488"/>
          <a:stretch>
            <a:fillRect/>
          </a:stretch>
        </p:blipFill>
        <p:spPr/>
      </p:pic>
      <p:pic>
        <p:nvPicPr>
          <p:cNvPr id="16" name="Picture Placeholder 15" descr="A person wearing a helmet&#10;&#10;Description automatically generated">
            <a:extLst>
              <a:ext uri="{FF2B5EF4-FFF2-40B4-BE49-F238E27FC236}">
                <a16:creationId xmlns:a16="http://schemas.microsoft.com/office/drawing/2014/main" id="{6CAF895B-C72A-4D7B-B1E4-D6C44D1BE964}"/>
              </a:ext>
            </a:extLst>
          </p:cNvPr>
          <p:cNvPicPr>
            <a:picLocks noGrp="1" noChangeAspect="1"/>
          </p:cNvPicPr>
          <p:nvPr>
            <p:ph type="pic" sz="quarter" idx="20"/>
          </p:nvPr>
        </p:nvPicPr>
        <p:blipFill>
          <a:blip r:embed="rId3"/>
          <a:srcRect/>
          <a:stretch>
            <a:fillRect/>
          </a:stretch>
        </p:blipFill>
        <p:spPr/>
      </p:pic>
      <p:pic>
        <p:nvPicPr>
          <p:cNvPr id="24" name="Picture Placeholder 23" descr="A group of people posing for the camera&#10;&#10;Description automatically generated">
            <a:extLst>
              <a:ext uri="{FF2B5EF4-FFF2-40B4-BE49-F238E27FC236}">
                <a16:creationId xmlns:a16="http://schemas.microsoft.com/office/drawing/2014/main" id="{5BFF211B-AD2B-4115-84CE-4E3CFBAFAD5C}"/>
              </a:ext>
            </a:extLst>
          </p:cNvPr>
          <p:cNvPicPr>
            <a:picLocks noGrp="1" noChangeAspect="1"/>
          </p:cNvPicPr>
          <p:nvPr>
            <p:ph type="pic" sz="quarter" idx="17"/>
          </p:nvPr>
        </p:nvPicPr>
        <p:blipFill>
          <a:blip r:embed="rId4"/>
          <a:srcRect l="16684" r="16684"/>
          <a:stretch>
            <a:fillRect/>
          </a:stretch>
        </p:blipFill>
        <p:spPr/>
      </p:pic>
      <p:pic>
        <p:nvPicPr>
          <p:cNvPr id="30" name="Picture Placeholder 29" descr="A close up of a person&#10;&#10;Description automatically generated">
            <a:extLst>
              <a:ext uri="{FF2B5EF4-FFF2-40B4-BE49-F238E27FC236}">
                <a16:creationId xmlns:a16="http://schemas.microsoft.com/office/drawing/2014/main" id="{456A93FF-2A7C-4DA0-82C6-C8CA56A86F53}"/>
              </a:ext>
            </a:extLst>
          </p:cNvPr>
          <p:cNvPicPr>
            <a:picLocks noGrp="1" noChangeAspect="1"/>
          </p:cNvPicPr>
          <p:nvPr>
            <p:ph type="pic" sz="quarter" idx="18"/>
          </p:nvPr>
        </p:nvPicPr>
        <p:blipFill>
          <a:blip r:embed="rId5"/>
          <a:srcRect l="208" r="208"/>
          <a:stretch>
            <a:fillRect/>
          </a:stretch>
        </p:blipFill>
        <p:spPr/>
      </p:pic>
      <p:pic>
        <p:nvPicPr>
          <p:cNvPr id="35" name="Picture Placeholder 34" descr="A group of people posing for a photo&#10;&#10;Description automatically generated">
            <a:extLst>
              <a:ext uri="{FF2B5EF4-FFF2-40B4-BE49-F238E27FC236}">
                <a16:creationId xmlns:a16="http://schemas.microsoft.com/office/drawing/2014/main" id="{8723E221-C568-475F-AC9A-9B06AF319606}"/>
              </a:ext>
            </a:extLst>
          </p:cNvPr>
          <p:cNvPicPr>
            <a:picLocks noGrp="1" noChangeAspect="1"/>
          </p:cNvPicPr>
          <p:nvPr>
            <p:ph type="pic" sz="quarter" idx="13"/>
          </p:nvPr>
        </p:nvPicPr>
        <p:blipFill>
          <a:blip r:embed="rId6"/>
          <a:srcRect/>
          <a:stretch>
            <a:fillRect/>
          </a:stretch>
        </p:blipFill>
        <p:spPr/>
      </p:pic>
      <p:pic>
        <p:nvPicPr>
          <p:cNvPr id="40" name="Picture Placeholder 39" descr="A person wearing a suit and tie&#10;&#10;Description automatically generated">
            <a:extLst>
              <a:ext uri="{FF2B5EF4-FFF2-40B4-BE49-F238E27FC236}">
                <a16:creationId xmlns:a16="http://schemas.microsoft.com/office/drawing/2014/main" id="{A295DC7A-35D5-4330-949E-EC19C6239F28}"/>
              </a:ext>
            </a:extLst>
          </p:cNvPr>
          <p:cNvPicPr>
            <a:picLocks noGrp="1" noChangeAspect="1"/>
          </p:cNvPicPr>
          <p:nvPr>
            <p:ph type="pic" sz="quarter" idx="16"/>
          </p:nvPr>
        </p:nvPicPr>
        <p:blipFill>
          <a:blip r:embed="rId7"/>
          <a:srcRect/>
          <a:stretch>
            <a:fillRect/>
          </a:stretch>
        </p:blipFill>
        <p:spPr/>
      </p:pic>
    </p:spTree>
    <p:extLst>
      <p:ext uri="{BB962C8B-B14F-4D97-AF65-F5344CB8AC3E}">
        <p14:creationId xmlns:p14="http://schemas.microsoft.com/office/powerpoint/2010/main" val="1426186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14</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
        <p:nvSpPr>
          <p:cNvPr id="9" name="Content Placeholder 5">
            <a:extLst>
              <a:ext uri="{FF2B5EF4-FFF2-40B4-BE49-F238E27FC236}">
                <a16:creationId xmlns:a16="http://schemas.microsoft.com/office/drawing/2014/main" id="{819FCF44-6716-4B44-B849-D8FF16362B7A}"/>
              </a:ext>
            </a:extLst>
          </p:cNvPr>
          <p:cNvSpPr txBox="1">
            <a:spLocks/>
          </p:cNvSpPr>
          <p:nvPr/>
        </p:nvSpPr>
        <p:spPr>
          <a:xfrm>
            <a:off x="8427721" y="276218"/>
            <a:ext cx="2687954" cy="2847981"/>
          </a:xfrm>
          <a:prstGeom prst="rect">
            <a:avLst/>
          </a:prstGeom>
        </p:spPr>
        <p:txBody>
          <a:bodyPr vert="horz" lIns="0" tIns="0" rIns="0" bIns="0" rtlCol="0">
            <a:noAutofit/>
          </a:bodyPr>
          <a:lst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1"/>
              <a:t>Universally all genres fit the pattern of a lower track position within a playlist aiding in increasing the popularity of the track.</a:t>
            </a:r>
          </a:p>
        </p:txBody>
      </p:sp>
      <p:pic>
        <p:nvPicPr>
          <p:cNvPr id="4" name="Picture 3">
            <a:extLst>
              <a:ext uri="{FF2B5EF4-FFF2-40B4-BE49-F238E27FC236}">
                <a16:creationId xmlns:a16="http://schemas.microsoft.com/office/drawing/2014/main" id="{E4BFC702-2913-4747-82C4-FB0862491ECF}"/>
              </a:ext>
            </a:extLst>
          </p:cNvPr>
          <p:cNvPicPr>
            <a:picLocks noChangeAspect="1"/>
          </p:cNvPicPr>
          <p:nvPr/>
        </p:nvPicPr>
        <p:blipFill>
          <a:blip r:embed="rId2"/>
          <a:stretch>
            <a:fillRect/>
          </a:stretch>
        </p:blipFill>
        <p:spPr>
          <a:xfrm>
            <a:off x="446907" y="190142"/>
            <a:ext cx="7728308" cy="6258283"/>
          </a:xfrm>
          <a:prstGeom prst="rect">
            <a:avLst/>
          </a:prstGeom>
        </p:spPr>
      </p:pic>
    </p:spTree>
    <p:extLst>
      <p:ext uri="{BB962C8B-B14F-4D97-AF65-F5344CB8AC3E}">
        <p14:creationId xmlns:p14="http://schemas.microsoft.com/office/powerpoint/2010/main" val="516525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15</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
        <p:nvSpPr>
          <p:cNvPr id="9" name="Content Placeholder 5">
            <a:extLst>
              <a:ext uri="{FF2B5EF4-FFF2-40B4-BE49-F238E27FC236}">
                <a16:creationId xmlns:a16="http://schemas.microsoft.com/office/drawing/2014/main" id="{06D6CA03-E399-4061-8CEA-064E18B01600}"/>
              </a:ext>
            </a:extLst>
          </p:cNvPr>
          <p:cNvSpPr txBox="1">
            <a:spLocks/>
          </p:cNvSpPr>
          <p:nvPr/>
        </p:nvSpPr>
        <p:spPr>
          <a:xfrm>
            <a:off x="8427721" y="276218"/>
            <a:ext cx="2687954" cy="2847981"/>
          </a:xfrm>
          <a:prstGeom prst="rect">
            <a:avLst/>
          </a:prstGeom>
        </p:spPr>
        <p:txBody>
          <a:bodyPr vert="horz" lIns="0" tIns="0" rIns="0" bIns="0" rtlCol="0">
            <a:noAutofit/>
          </a:bodyPr>
          <a:lst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1"/>
              <a:t>Density suggests that the better performing popularity rank holds to a track number of 40 or less. </a:t>
            </a:r>
          </a:p>
        </p:txBody>
      </p:sp>
      <p:pic>
        <p:nvPicPr>
          <p:cNvPr id="3" name="Picture 2">
            <a:extLst>
              <a:ext uri="{FF2B5EF4-FFF2-40B4-BE49-F238E27FC236}">
                <a16:creationId xmlns:a16="http://schemas.microsoft.com/office/drawing/2014/main" id="{461BC719-D3AD-4CB0-86A8-237EADFDE7A1}"/>
              </a:ext>
            </a:extLst>
          </p:cNvPr>
          <p:cNvPicPr>
            <a:picLocks noChangeAspect="1"/>
          </p:cNvPicPr>
          <p:nvPr/>
        </p:nvPicPr>
        <p:blipFill>
          <a:blip r:embed="rId2"/>
          <a:stretch>
            <a:fillRect/>
          </a:stretch>
        </p:blipFill>
        <p:spPr>
          <a:xfrm>
            <a:off x="152776" y="0"/>
            <a:ext cx="6762373" cy="6354630"/>
          </a:xfrm>
          <a:prstGeom prst="rect">
            <a:avLst/>
          </a:prstGeom>
        </p:spPr>
      </p:pic>
    </p:spTree>
    <p:extLst>
      <p:ext uri="{BB962C8B-B14F-4D97-AF65-F5344CB8AC3E}">
        <p14:creationId xmlns:p14="http://schemas.microsoft.com/office/powerpoint/2010/main" val="282200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16</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B9FF16EF-0A94-48A7-9C1E-5F5C3AC03F32}"/>
              </a:ext>
            </a:extLst>
          </p:cNvPr>
          <p:cNvPicPr>
            <a:picLocks noChangeAspect="1"/>
          </p:cNvPicPr>
          <p:nvPr/>
        </p:nvPicPr>
        <p:blipFill>
          <a:blip r:embed="rId2"/>
          <a:stretch>
            <a:fillRect/>
          </a:stretch>
        </p:blipFill>
        <p:spPr>
          <a:xfrm>
            <a:off x="1150805" y="0"/>
            <a:ext cx="9886950" cy="6591299"/>
          </a:xfrm>
          <a:prstGeom prst="rect">
            <a:avLst/>
          </a:prstGeom>
        </p:spPr>
      </p:pic>
    </p:spTree>
    <p:extLst>
      <p:ext uri="{BB962C8B-B14F-4D97-AF65-F5344CB8AC3E}">
        <p14:creationId xmlns:p14="http://schemas.microsoft.com/office/powerpoint/2010/main" val="760311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17</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6" name="Picture 5">
            <a:extLst>
              <a:ext uri="{FF2B5EF4-FFF2-40B4-BE49-F238E27FC236}">
                <a16:creationId xmlns:a16="http://schemas.microsoft.com/office/drawing/2014/main" id="{765E0011-48E1-4B48-B974-6F3042592E0B}"/>
              </a:ext>
            </a:extLst>
          </p:cNvPr>
          <p:cNvPicPr>
            <a:picLocks noChangeAspect="1"/>
          </p:cNvPicPr>
          <p:nvPr/>
        </p:nvPicPr>
        <p:blipFill>
          <a:blip r:embed="rId2"/>
          <a:stretch>
            <a:fillRect/>
          </a:stretch>
        </p:blipFill>
        <p:spPr>
          <a:xfrm>
            <a:off x="1115894" y="0"/>
            <a:ext cx="9956771" cy="6637847"/>
          </a:xfrm>
          <a:prstGeom prst="rect">
            <a:avLst/>
          </a:prstGeom>
        </p:spPr>
      </p:pic>
    </p:spTree>
    <p:extLst>
      <p:ext uri="{BB962C8B-B14F-4D97-AF65-F5344CB8AC3E}">
        <p14:creationId xmlns:p14="http://schemas.microsoft.com/office/powerpoint/2010/main" val="2376934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Question 3</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a:xfrm>
            <a:off x="360363" y="1079999"/>
            <a:ext cx="6992937" cy="1191129"/>
          </a:xfrm>
        </p:spPr>
        <p:txBody>
          <a:bodyPr/>
          <a:lstStyle/>
          <a:p>
            <a:r>
              <a:rPr lang="en-US" noProof="1"/>
              <a:t>How are popular songs trending in terms of their valence. Is there any correlation between the speechiness and the valence of a song? </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489649" y="2063344"/>
            <a:ext cx="6992936" cy="2650066"/>
          </a:xfrm>
        </p:spPr>
        <p:txBody>
          <a:bodyPr/>
          <a:lstStyle/>
          <a:p>
            <a:r>
              <a:rPr lang="en-US" dirty="0"/>
              <a:t>How do songs that sound more positive (e.g. happy, cheerful, euphoric), do vs songs that sound more negative (e.g. sad, depressed, angry)?</a:t>
            </a:r>
          </a:p>
          <a:p>
            <a:r>
              <a:rPr lang="en-US" dirty="0"/>
              <a:t>Does </a:t>
            </a:r>
            <a:r>
              <a:rPr lang="en-US" dirty="0" err="1"/>
              <a:t>speechiness</a:t>
            </a:r>
            <a:r>
              <a:rPr lang="en-US" dirty="0"/>
              <a:t> trend more positively or negatively?</a:t>
            </a:r>
          </a:p>
          <a:p>
            <a:pPr marL="606425" lvl="1" indent="-342900">
              <a:buFont typeface="+mj-lt"/>
              <a:buAutoNum type="arabicPeriod"/>
            </a:pPr>
            <a:endParaRPr lang="en-US" dirty="0"/>
          </a:p>
          <a:p>
            <a:endParaRPr lang="en-US" dirty="0"/>
          </a:p>
        </p:txBody>
      </p:sp>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4</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5</a:t>
            </a:r>
            <a:endParaRPr lang="en-US" sz="1200" dirty="0">
              <a:solidFill>
                <a:schemeClr val="bg1"/>
              </a:solidFill>
            </a:endParaRP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6</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18</a:t>
            </a:fld>
            <a:endParaRPr lang="en-US" dirty="0"/>
          </a:p>
        </p:txBody>
      </p:sp>
      <p:sp>
        <p:nvSpPr>
          <p:cNvPr id="18" name="Rectangle 17">
            <a:extLst>
              <a:ext uri="{FF2B5EF4-FFF2-40B4-BE49-F238E27FC236}">
                <a16:creationId xmlns:a16="http://schemas.microsoft.com/office/drawing/2014/main" id="{FE975626-7725-4EAC-A436-4BAECED30415}"/>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10" name="Picture Placeholder 9" descr="A person wearing a hat&#10;&#10;Description automatically generated">
            <a:extLst>
              <a:ext uri="{FF2B5EF4-FFF2-40B4-BE49-F238E27FC236}">
                <a16:creationId xmlns:a16="http://schemas.microsoft.com/office/drawing/2014/main" id="{A25B781F-E671-4048-9BE4-43708D6A1C96}"/>
              </a:ext>
            </a:extLst>
          </p:cNvPr>
          <p:cNvPicPr>
            <a:picLocks noGrp="1" noChangeAspect="1"/>
          </p:cNvPicPr>
          <p:nvPr>
            <p:ph type="pic" sz="quarter" idx="19"/>
          </p:nvPr>
        </p:nvPicPr>
        <p:blipFill>
          <a:blip r:embed="rId2"/>
          <a:srcRect t="488" b="488"/>
          <a:stretch>
            <a:fillRect/>
          </a:stretch>
        </p:blipFill>
        <p:spPr/>
      </p:pic>
      <p:pic>
        <p:nvPicPr>
          <p:cNvPr id="16" name="Picture Placeholder 15" descr="A person wearing a helmet&#10;&#10;Description automatically generated">
            <a:extLst>
              <a:ext uri="{FF2B5EF4-FFF2-40B4-BE49-F238E27FC236}">
                <a16:creationId xmlns:a16="http://schemas.microsoft.com/office/drawing/2014/main" id="{6CAF895B-C72A-4D7B-B1E4-D6C44D1BE964}"/>
              </a:ext>
            </a:extLst>
          </p:cNvPr>
          <p:cNvPicPr>
            <a:picLocks noGrp="1" noChangeAspect="1"/>
          </p:cNvPicPr>
          <p:nvPr>
            <p:ph type="pic" sz="quarter" idx="20"/>
          </p:nvPr>
        </p:nvPicPr>
        <p:blipFill>
          <a:blip r:embed="rId3"/>
          <a:srcRect/>
          <a:stretch>
            <a:fillRect/>
          </a:stretch>
        </p:blipFill>
        <p:spPr/>
      </p:pic>
      <p:pic>
        <p:nvPicPr>
          <p:cNvPr id="24" name="Picture Placeholder 23" descr="A group of people posing for the camera&#10;&#10;Description automatically generated">
            <a:extLst>
              <a:ext uri="{FF2B5EF4-FFF2-40B4-BE49-F238E27FC236}">
                <a16:creationId xmlns:a16="http://schemas.microsoft.com/office/drawing/2014/main" id="{5BFF211B-AD2B-4115-84CE-4E3CFBAFAD5C}"/>
              </a:ext>
            </a:extLst>
          </p:cNvPr>
          <p:cNvPicPr>
            <a:picLocks noGrp="1" noChangeAspect="1"/>
          </p:cNvPicPr>
          <p:nvPr>
            <p:ph type="pic" sz="quarter" idx="17"/>
          </p:nvPr>
        </p:nvPicPr>
        <p:blipFill>
          <a:blip r:embed="rId4"/>
          <a:srcRect l="16684" r="16684"/>
          <a:stretch>
            <a:fillRect/>
          </a:stretch>
        </p:blipFill>
        <p:spPr/>
      </p:pic>
      <p:pic>
        <p:nvPicPr>
          <p:cNvPr id="30" name="Picture Placeholder 29" descr="A close up of a person&#10;&#10;Description automatically generated">
            <a:extLst>
              <a:ext uri="{FF2B5EF4-FFF2-40B4-BE49-F238E27FC236}">
                <a16:creationId xmlns:a16="http://schemas.microsoft.com/office/drawing/2014/main" id="{456A93FF-2A7C-4DA0-82C6-C8CA56A86F53}"/>
              </a:ext>
            </a:extLst>
          </p:cNvPr>
          <p:cNvPicPr>
            <a:picLocks noGrp="1" noChangeAspect="1"/>
          </p:cNvPicPr>
          <p:nvPr>
            <p:ph type="pic" sz="quarter" idx="18"/>
          </p:nvPr>
        </p:nvPicPr>
        <p:blipFill>
          <a:blip r:embed="rId5"/>
          <a:srcRect l="208" r="208"/>
          <a:stretch>
            <a:fillRect/>
          </a:stretch>
        </p:blipFill>
        <p:spPr/>
      </p:pic>
      <p:pic>
        <p:nvPicPr>
          <p:cNvPr id="35" name="Picture Placeholder 34" descr="A group of people posing for a photo&#10;&#10;Description automatically generated">
            <a:extLst>
              <a:ext uri="{FF2B5EF4-FFF2-40B4-BE49-F238E27FC236}">
                <a16:creationId xmlns:a16="http://schemas.microsoft.com/office/drawing/2014/main" id="{8723E221-C568-475F-AC9A-9B06AF319606}"/>
              </a:ext>
            </a:extLst>
          </p:cNvPr>
          <p:cNvPicPr>
            <a:picLocks noGrp="1" noChangeAspect="1"/>
          </p:cNvPicPr>
          <p:nvPr>
            <p:ph type="pic" sz="quarter" idx="13"/>
          </p:nvPr>
        </p:nvPicPr>
        <p:blipFill>
          <a:blip r:embed="rId6"/>
          <a:srcRect/>
          <a:stretch>
            <a:fillRect/>
          </a:stretch>
        </p:blipFill>
        <p:spPr/>
      </p:pic>
      <p:pic>
        <p:nvPicPr>
          <p:cNvPr id="40" name="Picture Placeholder 39" descr="A person wearing a suit and tie&#10;&#10;Description automatically generated">
            <a:extLst>
              <a:ext uri="{FF2B5EF4-FFF2-40B4-BE49-F238E27FC236}">
                <a16:creationId xmlns:a16="http://schemas.microsoft.com/office/drawing/2014/main" id="{A295DC7A-35D5-4330-949E-EC19C6239F28}"/>
              </a:ext>
            </a:extLst>
          </p:cNvPr>
          <p:cNvPicPr>
            <a:picLocks noGrp="1" noChangeAspect="1"/>
          </p:cNvPicPr>
          <p:nvPr>
            <p:ph type="pic" sz="quarter" idx="16"/>
          </p:nvPr>
        </p:nvPicPr>
        <p:blipFill>
          <a:blip r:embed="rId7"/>
          <a:srcRect/>
          <a:stretch>
            <a:fillRect/>
          </a:stretch>
        </p:blipFill>
        <p:spPr/>
      </p:pic>
      <p:sp>
        <p:nvSpPr>
          <p:cNvPr id="20" name="Content Placeholder 3">
            <a:extLst>
              <a:ext uri="{FF2B5EF4-FFF2-40B4-BE49-F238E27FC236}">
                <a16:creationId xmlns:a16="http://schemas.microsoft.com/office/drawing/2014/main" id="{8D85C6C8-DD9A-45EA-9F11-6A6EAE07FAC4}"/>
              </a:ext>
            </a:extLst>
          </p:cNvPr>
          <p:cNvSpPr txBox="1">
            <a:spLocks/>
          </p:cNvSpPr>
          <p:nvPr/>
        </p:nvSpPr>
        <p:spPr>
          <a:xfrm>
            <a:off x="353161" y="3847934"/>
            <a:ext cx="6992936" cy="2650066"/>
          </a:xfrm>
          <a:prstGeom prst="rect">
            <a:avLst/>
          </a:prstGeom>
        </p:spPr>
        <p:txBody>
          <a:bodyPr vert="horz" lIns="0" tIns="0" rIns="0" bIns="0" rtlCol="0">
            <a:noAutofit/>
          </a:bodyPr>
          <a:lst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err="1"/>
              <a:t>Speechiness</a:t>
            </a:r>
            <a:r>
              <a:rPr lang="en-US" sz="1400" dirty="0"/>
              <a:t>: </a:t>
            </a:r>
            <a:r>
              <a:rPr lang="en-US" sz="1400" i="1" dirty="0"/>
              <a:t>“</a:t>
            </a:r>
            <a:r>
              <a:rPr lang="en-US" sz="1400" i="1" dirty="0" err="1"/>
              <a:t>Speechiness</a:t>
            </a:r>
            <a:r>
              <a:rPr lang="en-US" sz="1400" i="1" dirty="0"/>
              <a:t> detects the presence of spoken words in a track”. If the </a:t>
            </a:r>
            <a:r>
              <a:rPr lang="en-US" sz="1400" i="1" dirty="0" err="1"/>
              <a:t>speechiness</a:t>
            </a:r>
            <a:r>
              <a:rPr lang="en-US" sz="1400" i="1" dirty="0"/>
              <a:t> of a song is above 0.66, it is probably made of spoken words, a score between 0.33 and 0.66 is a song that may contain both music and words, and a score below 0.33 means the song does not have any speech.</a:t>
            </a:r>
          </a:p>
          <a:p>
            <a:r>
              <a:rPr lang="en-US" sz="1400" b="1" dirty="0"/>
              <a:t>Valence</a:t>
            </a:r>
            <a:r>
              <a:rPr lang="en-US" sz="1400" dirty="0"/>
              <a:t>: </a:t>
            </a:r>
            <a:r>
              <a:rPr lang="en-US" sz="1400" i="1" dirty="0"/>
              <a:t>“A measure from 0.0 to 1.0 describing the musical positiveness conveyed by a track. Tracks with high valence sound more positive (e.g. happy, cheerful, euphoric), while tracks with low valence sound more negative (e.g. sad, depressed, angry)”.</a:t>
            </a:r>
            <a:endParaRPr lang="en-US" sz="1400" i="1" noProof="1"/>
          </a:p>
          <a:p>
            <a:pPr marL="606425" lvl="1" indent="-342900">
              <a:buFont typeface="+mj-lt"/>
              <a:buAutoNum type="arabicPeriod"/>
            </a:pPr>
            <a:endParaRPr lang="en-US" dirty="0"/>
          </a:p>
          <a:p>
            <a:endParaRPr lang="en-US" dirty="0"/>
          </a:p>
        </p:txBody>
      </p:sp>
    </p:spTree>
    <p:extLst>
      <p:ext uri="{BB962C8B-B14F-4D97-AF65-F5344CB8AC3E}">
        <p14:creationId xmlns:p14="http://schemas.microsoft.com/office/powerpoint/2010/main" val="3740210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741046" y="3838569"/>
            <a:ext cx="3878580" cy="1453560"/>
          </a:xfrm>
        </p:spPr>
        <p:txBody>
          <a:bodyPr/>
          <a:lstStyle/>
          <a:p>
            <a:pPr marL="0" indent="0">
              <a:buNone/>
            </a:pPr>
            <a:r>
              <a:rPr lang="en-US" noProof="1"/>
              <a:t>No common Valence trend for all genres.</a:t>
            </a:r>
          </a:p>
          <a:p>
            <a:pPr marL="0" indent="0">
              <a:buNone/>
            </a:pPr>
            <a:r>
              <a:rPr lang="en-US" noProof="1"/>
              <a:t>Generally all genres have increasingly trended more negative over the past two years and at best have been flat. Jazz had the largest  positive trend since 2018 </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19</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B33913FB-8D39-4B9E-86DE-E049F523D852}"/>
              </a:ext>
            </a:extLst>
          </p:cNvPr>
          <p:cNvPicPr>
            <a:picLocks noChangeAspect="1"/>
          </p:cNvPicPr>
          <p:nvPr/>
        </p:nvPicPr>
        <p:blipFill>
          <a:blip r:embed="rId2"/>
          <a:stretch>
            <a:fillRect/>
          </a:stretch>
        </p:blipFill>
        <p:spPr>
          <a:xfrm>
            <a:off x="0" y="0"/>
            <a:ext cx="6916731" cy="3752850"/>
          </a:xfrm>
          <a:prstGeom prst="rect">
            <a:avLst/>
          </a:prstGeom>
        </p:spPr>
      </p:pic>
      <p:pic>
        <p:nvPicPr>
          <p:cNvPr id="7" name="Picture 6">
            <a:extLst>
              <a:ext uri="{FF2B5EF4-FFF2-40B4-BE49-F238E27FC236}">
                <a16:creationId xmlns:a16="http://schemas.microsoft.com/office/drawing/2014/main" id="{F4BEB47C-B7A2-4407-AC24-009F536DF443}"/>
              </a:ext>
            </a:extLst>
          </p:cNvPr>
          <p:cNvPicPr>
            <a:picLocks noChangeAspect="1"/>
          </p:cNvPicPr>
          <p:nvPr/>
        </p:nvPicPr>
        <p:blipFill>
          <a:blip r:embed="rId3"/>
          <a:stretch>
            <a:fillRect/>
          </a:stretch>
        </p:blipFill>
        <p:spPr>
          <a:xfrm>
            <a:off x="5097575" y="2914287"/>
            <a:ext cx="6637225" cy="3601197"/>
          </a:xfrm>
          <a:prstGeom prst="rect">
            <a:avLst/>
          </a:prstGeom>
        </p:spPr>
      </p:pic>
    </p:spTree>
    <p:extLst>
      <p:ext uri="{BB962C8B-B14F-4D97-AF65-F5344CB8AC3E}">
        <p14:creationId xmlns:p14="http://schemas.microsoft.com/office/powerpoint/2010/main" val="3857514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p:txBody>
          <a:bodyPr/>
          <a:lstStyle/>
          <a:p>
            <a:r>
              <a:rPr lang="en-US" dirty="0"/>
              <a:t>Motivations</a:t>
            </a:r>
          </a:p>
        </p:txBody>
      </p:sp>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p:txBody>
          <a:bodyPr/>
          <a:lstStyle/>
          <a:p>
            <a:endParaRPr lang="en-US" noProof="1"/>
          </a:p>
        </p:txBody>
      </p:sp>
      <p:sp>
        <p:nvSpPr>
          <p:cNvPr id="3" name="Slide Number Placeholder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a:lstStyle/>
          <a:p>
            <a:fld id="{058DB212-BFA2-403F-85EF-DFD3FF6D973A}" type="slidenum">
              <a:rPr lang="en-US" smtClean="0"/>
              <a:pPr/>
              <a:t>2</a:t>
            </a:fld>
            <a:endParaRPr lang="en-US" dirty="0"/>
          </a:p>
        </p:txBody>
      </p:sp>
      <p:sp>
        <p:nvSpPr>
          <p:cNvPr id="28" name="Rectangle 27">
            <a:extLst>
              <a:ext uri="{FF2B5EF4-FFF2-40B4-BE49-F238E27FC236}">
                <a16:creationId xmlns:a16="http://schemas.microsoft.com/office/drawing/2014/main" id="{BDA6A78C-E5C0-4EC3-9B05-DFFDA2C8E81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27" name="Picture Placeholder 26" descr="A picture containing sitting, table, game, white&#10;&#10;Description automatically generated">
            <a:extLst>
              <a:ext uri="{FF2B5EF4-FFF2-40B4-BE49-F238E27FC236}">
                <a16:creationId xmlns:a16="http://schemas.microsoft.com/office/drawing/2014/main" id="{2066C999-B167-4C92-9C94-0AE9947A0A27}"/>
              </a:ext>
            </a:extLst>
          </p:cNvPr>
          <p:cNvPicPr>
            <a:picLocks noGrp="1" noChangeAspect="1"/>
          </p:cNvPicPr>
          <p:nvPr>
            <p:ph type="pic" sz="quarter" idx="10"/>
          </p:nvPr>
        </p:nvPicPr>
        <p:blipFill>
          <a:blip r:embed="rId2"/>
          <a:srcRect l="29944" r="29944"/>
          <a:stretch>
            <a:fillRect/>
          </a:stretch>
        </p:blipFill>
        <p:spPr>
          <a:xfrm>
            <a:off x="7772400" y="0"/>
            <a:ext cx="4418172" cy="6869148"/>
          </a:xfrm>
        </p:spPr>
      </p:pic>
    </p:spTree>
    <p:extLst>
      <p:ext uri="{BB962C8B-B14F-4D97-AF65-F5344CB8AC3E}">
        <p14:creationId xmlns:p14="http://schemas.microsoft.com/office/powerpoint/2010/main" val="20130432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20</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9B8CBEED-8C3C-46B8-999C-5CD443A43A50}"/>
              </a:ext>
            </a:extLst>
          </p:cNvPr>
          <p:cNvPicPr>
            <a:picLocks noChangeAspect="1"/>
          </p:cNvPicPr>
          <p:nvPr/>
        </p:nvPicPr>
        <p:blipFill>
          <a:blip r:embed="rId2"/>
          <a:stretch>
            <a:fillRect/>
          </a:stretch>
        </p:blipFill>
        <p:spPr>
          <a:xfrm>
            <a:off x="6557521" y="85282"/>
            <a:ext cx="5631040" cy="5877361"/>
          </a:xfrm>
          <a:prstGeom prst="rect">
            <a:avLst/>
          </a:prstGeom>
        </p:spPr>
      </p:pic>
      <p:pic>
        <p:nvPicPr>
          <p:cNvPr id="6" name="Picture 5">
            <a:extLst>
              <a:ext uri="{FF2B5EF4-FFF2-40B4-BE49-F238E27FC236}">
                <a16:creationId xmlns:a16="http://schemas.microsoft.com/office/drawing/2014/main" id="{8E4428C3-5199-4773-B296-8B6AE34B5F10}"/>
              </a:ext>
            </a:extLst>
          </p:cNvPr>
          <p:cNvPicPr>
            <a:picLocks noChangeAspect="1"/>
          </p:cNvPicPr>
          <p:nvPr/>
        </p:nvPicPr>
        <p:blipFill>
          <a:blip r:embed="rId3"/>
          <a:stretch>
            <a:fillRect/>
          </a:stretch>
        </p:blipFill>
        <p:spPr>
          <a:xfrm>
            <a:off x="93307" y="85282"/>
            <a:ext cx="6464214" cy="6467477"/>
          </a:xfrm>
          <a:prstGeom prst="rect">
            <a:avLst/>
          </a:prstGeom>
        </p:spPr>
      </p:pic>
      <p:sp>
        <p:nvSpPr>
          <p:cNvPr id="9" name="Content Placeholder 5">
            <a:extLst>
              <a:ext uri="{FF2B5EF4-FFF2-40B4-BE49-F238E27FC236}">
                <a16:creationId xmlns:a16="http://schemas.microsoft.com/office/drawing/2014/main" id="{A70E3094-06B7-438C-95D4-5AB1F718DEC9}"/>
              </a:ext>
            </a:extLst>
          </p:cNvPr>
          <p:cNvSpPr txBox="1">
            <a:spLocks/>
          </p:cNvSpPr>
          <p:nvPr/>
        </p:nvSpPr>
        <p:spPr>
          <a:xfrm>
            <a:off x="3949251" y="3704778"/>
            <a:ext cx="2687954" cy="2847981"/>
          </a:xfrm>
          <a:prstGeom prst="rect">
            <a:avLst/>
          </a:prstGeom>
        </p:spPr>
        <p:txBody>
          <a:bodyPr vert="horz" lIns="0" tIns="0" rIns="0" bIns="0" rtlCol="0">
            <a:noAutofit/>
          </a:bodyPr>
          <a:lst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noProof="1"/>
              <a:t>Valence Trends positively on the presence of increased words/lyrics across all genres</a:t>
            </a:r>
          </a:p>
          <a:p>
            <a:r>
              <a:rPr lang="en-US" sz="1400" noProof="1"/>
              <a:t>Sample of Latin illustrates the presence of lyrics and the content of them attributes to positivity</a:t>
            </a:r>
          </a:p>
          <a:p>
            <a:r>
              <a:rPr lang="en-US" sz="1400" noProof="1"/>
              <a:t>Sample of Metal illustrates the presence of lyrics and the content of them attributes to negativity</a:t>
            </a:r>
          </a:p>
          <a:p>
            <a:r>
              <a:rPr lang="en-US" sz="1400" noProof="1"/>
              <a:t>Sample of Jazz illustrates the absence of lyrics resulting in a negativity</a:t>
            </a:r>
          </a:p>
          <a:p>
            <a:endParaRPr lang="en-US" sz="1400" noProof="1"/>
          </a:p>
          <a:p>
            <a:endParaRPr lang="en-US" noProof="1"/>
          </a:p>
        </p:txBody>
      </p:sp>
    </p:spTree>
    <p:extLst>
      <p:ext uri="{BB962C8B-B14F-4D97-AF65-F5344CB8AC3E}">
        <p14:creationId xmlns:p14="http://schemas.microsoft.com/office/powerpoint/2010/main" val="3270766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Question 5</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a:xfrm>
            <a:off x="360363" y="1079999"/>
            <a:ext cx="6992937" cy="1191129"/>
          </a:xfrm>
        </p:spPr>
        <p:txBody>
          <a:bodyPr/>
          <a:lstStyle/>
          <a:p>
            <a:r>
              <a:rPr lang="en-US" noProof="1"/>
              <a:t>How do various Audio Features of a Song such as it's Danceability, Energy, Liveness, etc., influence the popularity of Songs?</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489649" y="2063344"/>
            <a:ext cx="6992936" cy="2650066"/>
          </a:xfrm>
        </p:spPr>
        <p:txBody>
          <a:bodyPr/>
          <a:lstStyle/>
          <a:p>
            <a:r>
              <a:rPr lang="en-US" dirty="0"/>
              <a:t>Are there certain ranges for audio features that cause a song to be more popular?</a:t>
            </a:r>
          </a:p>
          <a:p>
            <a:pPr marL="606425" lvl="1" indent="-342900">
              <a:buFont typeface="+mj-lt"/>
              <a:buAutoNum type="arabicPeriod"/>
            </a:pPr>
            <a:endParaRPr lang="en-US" dirty="0"/>
          </a:p>
          <a:p>
            <a:endParaRPr lang="en-US" dirty="0"/>
          </a:p>
        </p:txBody>
      </p:sp>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4</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5</a:t>
            </a:r>
            <a:endParaRPr lang="en-US" sz="1200" dirty="0">
              <a:solidFill>
                <a:schemeClr val="bg1"/>
              </a:solidFill>
            </a:endParaRP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6</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21</a:t>
            </a:fld>
            <a:endParaRPr lang="en-US" dirty="0"/>
          </a:p>
        </p:txBody>
      </p:sp>
      <p:sp>
        <p:nvSpPr>
          <p:cNvPr id="18" name="Rectangle 17">
            <a:extLst>
              <a:ext uri="{FF2B5EF4-FFF2-40B4-BE49-F238E27FC236}">
                <a16:creationId xmlns:a16="http://schemas.microsoft.com/office/drawing/2014/main" id="{FE975626-7725-4EAC-A436-4BAECED30415}"/>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10" name="Picture Placeholder 9" descr="A person wearing a hat&#10;&#10;Description automatically generated">
            <a:extLst>
              <a:ext uri="{FF2B5EF4-FFF2-40B4-BE49-F238E27FC236}">
                <a16:creationId xmlns:a16="http://schemas.microsoft.com/office/drawing/2014/main" id="{A25B781F-E671-4048-9BE4-43708D6A1C96}"/>
              </a:ext>
            </a:extLst>
          </p:cNvPr>
          <p:cNvPicPr>
            <a:picLocks noGrp="1" noChangeAspect="1"/>
          </p:cNvPicPr>
          <p:nvPr>
            <p:ph type="pic" sz="quarter" idx="19"/>
          </p:nvPr>
        </p:nvPicPr>
        <p:blipFill>
          <a:blip r:embed="rId2"/>
          <a:srcRect t="488" b="488"/>
          <a:stretch>
            <a:fillRect/>
          </a:stretch>
        </p:blipFill>
        <p:spPr/>
      </p:pic>
      <p:pic>
        <p:nvPicPr>
          <p:cNvPr id="16" name="Picture Placeholder 15" descr="A person wearing a helmet&#10;&#10;Description automatically generated">
            <a:extLst>
              <a:ext uri="{FF2B5EF4-FFF2-40B4-BE49-F238E27FC236}">
                <a16:creationId xmlns:a16="http://schemas.microsoft.com/office/drawing/2014/main" id="{6CAF895B-C72A-4D7B-B1E4-D6C44D1BE964}"/>
              </a:ext>
            </a:extLst>
          </p:cNvPr>
          <p:cNvPicPr>
            <a:picLocks noGrp="1" noChangeAspect="1"/>
          </p:cNvPicPr>
          <p:nvPr>
            <p:ph type="pic" sz="quarter" idx="20"/>
          </p:nvPr>
        </p:nvPicPr>
        <p:blipFill>
          <a:blip r:embed="rId3"/>
          <a:srcRect/>
          <a:stretch>
            <a:fillRect/>
          </a:stretch>
        </p:blipFill>
        <p:spPr/>
      </p:pic>
      <p:pic>
        <p:nvPicPr>
          <p:cNvPr id="24" name="Picture Placeholder 23" descr="A group of people posing for the camera&#10;&#10;Description automatically generated">
            <a:extLst>
              <a:ext uri="{FF2B5EF4-FFF2-40B4-BE49-F238E27FC236}">
                <a16:creationId xmlns:a16="http://schemas.microsoft.com/office/drawing/2014/main" id="{5BFF211B-AD2B-4115-84CE-4E3CFBAFAD5C}"/>
              </a:ext>
            </a:extLst>
          </p:cNvPr>
          <p:cNvPicPr>
            <a:picLocks noGrp="1" noChangeAspect="1"/>
          </p:cNvPicPr>
          <p:nvPr>
            <p:ph type="pic" sz="quarter" idx="17"/>
          </p:nvPr>
        </p:nvPicPr>
        <p:blipFill>
          <a:blip r:embed="rId4"/>
          <a:srcRect l="16684" r="16684"/>
          <a:stretch>
            <a:fillRect/>
          </a:stretch>
        </p:blipFill>
        <p:spPr/>
      </p:pic>
      <p:pic>
        <p:nvPicPr>
          <p:cNvPr id="30" name="Picture Placeholder 29" descr="A close up of a person&#10;&#10;Description automatically generated">
            <a:extLst>
              <a:ext uri="{FF2B5EF4-FFF2-40B4-BE49-F238E27FC236}">
                <a16:creationId xmlns:a16="http://schemas.microsoft.com/office/drawing/2014/main" id="{456A93FF-2A7C-4DA0-82C6-C8CA56A86F53}"/>
              </a:ext>
            </a:extLst>
          </p:cNvPr>
          <p:cNvPicPr>
            <a:picLocks noGrp="1" noChangeAspect="1"/>
          </p:cNvPicPr>
          <p:nvPr>
            <p:ph type="pic" sz="quarter" idx="18"/>
          </p:nvPr>
        </p:nvPicPr>
        <p:blipFill>
          <a:blip r:embed="rId5"/>
          <a:srcRect l="208" r="208"/>
          <a:stretch>
            <a:fillRect/>
          </a:stretch>
        </p:blipFill>
        <p:spPr/>
      </p:pic>
      <p:pic>
        <p:nvPicPr>
          <p:cNvPr id="35" name="Picture Placeholder 34" descr="A group of people posing for a photo&#10;&#10;Description automatically generated">
            <a:extLst>
              <a:ext uri="{FF2B5EF4-FFF2-40B4-BE49-F238E27FC236}">
                <a16:creationId xmlns:a16="http://schemas.microsoft.com/office/drawing/2014/main" id="{8723E221-C568-475F-AC9A-9B06AF319606}"/>
              </a:ext>
            </a:extLst>
          </p:cNvPr>
          <p:cNvPicPr>
            <a:picLocks noGrp="1" noChangeAspect="1"/>
          </p:cNvPicPr>
          <p:nvPr>
            <p:ph type="pic" sz="quarter" idx="13"/>
          </p:nvPr>
        </p:nvPicPr>
        <p:blipFill>
          <a:blip r:embed="rId6"/>
          <a:srcRect/>
          <a:stretch>
            <a:fillRect/>
          </a:stretch>
        </p:blipFill>
        <p:spPr/>
      </p:pic>
      <p:pic>
        <p:nvPicPr>
          <p:cNvPr id="40" name="Picture Placeholder 39" descr="A person wearing a suit and tie&#10;&#10;Description automatically generated">
            <a:extLst>
              <a:ext uri="{FF2B5EF4-FFF2-40B4-BE49-F238E27FC236}">
                <a16:creationId xmlns:a16="http://schemas.microsoft.com/office/drawing/2014/main" id="{A295DC7A-35D5-4330-949E-EC19C6239F28}"/>
              </a:ext>
            </a:extLst>
          </p:cNvPr>
          <p:cNvPicPr>
            <a:picLocks noGrp="1" noChangeAspect="1"/>
          </p:cNvPicPr>
          <p:nvPr>
            <p:ph type="pic" sz="quarter" idx="16"/>
          </p:nvPr>
        </p:nvPicPr>
        <p:blipFill>
          <a:blip r:embed="rId7"/>
          <a:srcRect/>
          <a:stretch>
            <a:fillRect/>
          </a:stretch>
        </p:blipFill>
        <p:spPr/>
      </p:pic>
    </p:spTree>
    <p:extLst>
      <p:ext uri="{BB962C8B-B14F-4D97-AF65-F5344CB8AC3E}">
        <p14:creationId xmlns:p14="http://schemas.microsoft.com/office/powerpoint/2010/main" val="389754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365457"/>
          </a:xfrm>
        </p:spPr>
        <p:txBody>
          <a:bodyPr/>
          <a:lstStyle/>
          <a:p>
            <a:r>
              <a:rPr lang="en-US" b="1" dirty="0"/>
              <a:t>Danceability</a:t>
            </a:r>
            <a:r>
              <a:rPr lang="en-US" dirty="0"/>
              <a:t>: “</a:t>
            </a:r>
            <a:r>
              <a:rPr lang="en-US" i="1" dirty="0"/>
              <a:t>Danceability describes how suitable a track is for dancing based on a combination of musical elements including tempo, rhythm stability, beat strength, and overall regularity. A value of 0.0 is least danceable and 1.0 is most danceable</a:t>
            </a:r>
            <a:r>
              <a:rPr lang="en-US" dirty="0"/>
              <a:t>”.</a:t>
            </a:r>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22</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0C7C2DBB-850C-4A2B-A660-A922449E16C8}"/>
              </a:ext>
            </a:extLst>
          </p:cNvPr>
          <p:cNvPicPr>
            <a:picLocks noChangeAspect="1"/>
          </p:cNvPicPr>
          <p:nvPr/>
        </p:nvPicPr>
        <p:blipFill>
          <a:blip r:embed="rId2"/>
          <a:stretch>
            <a:fillRect/>
          </a:stretch>
        </p:blipFill>
        <p:spPr>
          <a:xfrm>
            <a:off x="3356775" y="0"/>
            <a:ext cx="6330150" cy="6620523"/>
          </a:xfrm>
          <a:prstGeom prst="rect">
            <a:avLst/>
          </a:prstGeom>
        </p:spPr>
      </p:pic>
    </p:spTree>
    <p:extLst>
      <p:ext uri="{BB962C8B-B14F-4D97-AF65-F5344CB8AC3E}">
        <p14:creationId xmlns:p14="http://schemas.microsoft.com/office/powerpoint/2010/main" val="2823665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686299"/>
          </a:xfrm>
        </p:spPr>
        <p:txBody>
          <a:bodyPr/>
          <a:lstStyle/>
          <a:p>
            <a:r>
              <a:rPr lang="en-US" b="1" dirty="0" err="1"/>
              <a:t>Speechiness</a:t>
            </a:r>
            <a:r>
              <a:rPr lang="en-US" dirty="0"/>
              <a:t>: </a:t>
            </a:r>
            <a:r>
              <a:rPr lang="en-US" i="1" dirty="0"/>
              <a:t>“</a:t>
            </a:r>
            <a:r>
              <a:rPr lang="en-US" i="1" dirty="0" err="1"/>
              <a:t>Speechiness</a:t>
            </a:r>
            <a:r>
              <a:rPr lang="en-US" i="1" dirty="0"/>
              <a:t> detects the presence of spoken words in a track”. If the </a:t>
            </a:r>
            <a:r>
              <a:rPr lang="en-US" i="1" dirty="0" err="1"/>
              <a:t>speechiness</a:t>
            </a:r>
            <a:r>
              <a:rPr lang="en-US" i="1" dirty="0"/>
              <a:t> of a song is above 0.66, it is probably made of spoken words, a score between 0.33 and 0.66 is a song that may contain both music and words, and a score below 0.33 means the song does not have any speech.</a:t>
            </a:r>
            <a:endParaRPr lang="en-US"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23</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2AF6C35F-7EFA-481C-AB1C-18857703009D}"/>
              </a:ext>
            </a:extLst>
          </p:cNvPr>
          <p:cNvPicPr>
            <a:picLocks noChangeAspect="1"/>
          </p:cNvPicPr>
          <p:nvPr/>
        </p:nvPicPr>
        <p:blipFill>
          <a:blip r:embed="rId2"/>
          <a:stretch>
            <a:fillRect/>
          </a:stretch>
        </p:blipFill>
        <p:spPr>
          <a:xfrm>
            <a:off x="3581400" y="40449"/>
            <a:ext cx="6219825" cy="6505138"/>
          </a:xfrm>
          <a:prstGeom prst="rect">
            <a:avLst/>
          </a:prstGeom>
        </p:spPr>
      </p:pic>
    </p:spTree>
    <p:extLst>
      <p:ext uri="{BB962C8B-B14F-4D97-AF65-F5344CB8AC3E}">
        <p14:creationId xmlns:p14="http://schemas.microsoft.com/office/powerpoint/2010/main" val="30017424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686299"/>
          </a:xfrm>
        </p:spPr>
        <p:txBody>
          <a:bodyPr/>
          <a:lstStyle/>
          <a:p>
            <a:r>
              <a:rPr lang="en-US" dirty="0"/>
              <a:t> </a:t>
            </a:r>
            <a:r>
              <a:rPr lang="en-US" b="1" dirty="0"/>
              <a:t>Valence</a:t>
            </a:r>
            <a:r>
              <a:rPr lang="en-US" dirty="0"/>
              <a:t>: “</a:t>
            </a:r>
            <a:r>
              <a:rPr lang="en-US" i="1" dirty="0"/>
              <a:t>A measure from 0.0 to 1.0 describing the musical positiveness conveyed by a track. Tracks with high valence sound more positive (e.g. happy, cheerful, euphoric), while tracks with low valence sound more negative (e.g. sad, depressed, angry)</a:t>
            </a:r>
            <a:r>
              <a:rPr lang="en-US" dirty="0"/>
              <a:t>”.</a:t>
            </a:r>
            <a:endParaRPr lang="en-US"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24</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504A2A6B-B74A-4C59-88B0-8069F125D4E3}"/>
              </a:ext>
            </a:extLst>
          </p:cNvPr>
          <p:cNvPicPr>
            <a:picLocks noChangeAspect="1"/>
          </p:cNvPicPr>
          <p:nvPr/>
        </p:nvPicPr>
        <p:blipFill>
          <a:blip r:embed="rId2"/>
          <a:stretch>
            <a:fillRect/>
          </a:stretch>
        </p:blipFill>
        <p:spPr>
          <a:xfrm>
            <a:off x="3341964" y="0"/>
            <a:ext cx="6344961" cy="6636014"/>
          </a:xfrm>
          <a:prstGeom prst="rect">
            <a:avLst/>
          </a:prstGeom>
        </p:spPr>
      </p:pic>
    </p:spTree>
    <p:extLst>
      <p:ext uri="{BB962C8B-B14F-4D97-AF65-F5344CB8AC3E}">
        <p14:creationId xmlns:p14="http://schemas.microsoft.com/office/powerpoint/2010/main" val="32377064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1" y="1949869"/>
            <a:ext cx="2994870" cy="2714410"/>
          </a:xfrm>
        </p:spPr>
        <p:txBody>
          <a:bodyPr/>
          <a:lstStyle/>
          <a:p>
            <a:r>
              <a:rPr lang="en-US" b="1" dirty="0" err="1"/>
              <a:t>Acousticness</a:t>
            </a:r>
            <a:r>
              <a:rPr lang="en-US" dirty="0"/>
              <a:t>: </a:t>
            </a:r>
            <a:r>
              <a:rPr lang="en-US" i="1" dirty="0"/>
              <a:t>This value describes how acoustic a song is. A score of 1.0 means the song is most likely to be an acoustic one</a:t>
            </a:r>
            <a:r>
              <a:rPr lang="en-US" dirty="0"/>
              <a:t>.</a:t>
            </a:r>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25</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DA35C4DB-E8C8-4806-BE7D-22407A35B8F2}"/>
              </a:ext>
            </a:extLst>
          </p:cNvPr>
          <p:cNvPicPr>
            <a:picLocks noChangeAspect="1"/>
          </p:cNvPicPr>
          <p:nvPr/>
        </p:nvPicPr>
        <p:blipFill>
          <a:blip r:embed="rId2"/>
          <a:stretch>
            <a:fillRect/>
          </a:stretch>
        </p:blipFill>
        <p:spPr>
          <a:xfrm>
            <a:off x="2994871" y="67181"/>
            <a:ext cx="6282479" cy="6570666"/>
          </a:xfrm>
          <a:prstGeom prst="rect">
            <a:avLst/>
          </a:prstGeom>
        </p:spPr>
      </p:pic>
    </p:spTree>
    <p:extLst>
      <p:ext uri="{BB962C8B-B14F-4D97-AF65-F5344CB8AC3E}">
        <p14:creationId xmlns:p14="http://schemas.microsoft.com/office/powerpoint/2010/main" val="28753717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p:txBody>
          <a:bodyPr/>
          <a:lstStyle/>
          <a:p>
            <a:r>
              <a:rPr lang="en-US" dirty="0"/>
              <a:t>Post Mortem</a:t>
            </a:r>
          </a:p>
        </p:txBody>
      </p:sp>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p:txBody>
          <a:bodyPr/>
          <a:lstStyle/>
          <a:p>
            <a:endParaRPr lang="en-US" noProof="1"/>
          </a:p>
        </p:txBody>
      </p:sp>
      <p:sp>
        <p:nvSpPr>
          <p:cNvPr id="3" name="Slide Number Placeholder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a:lstStyle/>
          <a:p>
            <a:fld id="{058DB212-BFA2-403F-85EF-DFD3FF6D973A}" type="slidenum">
              <a:rPr lang="en-US" smtClean="0"/>
              <a:pPr/>
              <a:t>26</a:t>
            </a:fld>
            <a:endParaRPr lang="en-US" dirty="0"/>
          </a:p>
        </p:txBody>
      </p:sp>
      <p:sp>
        <p:nvSpPr>
          <p:cNvPr id="28" name="Rectangle 27">
            <a:extLst>
              <a:ext uri="{FF2B5EF4-FFF2-40B4-BE49-F238E27FC236}">
                <a16:creationId xmlns:a16="http://schemas.microsoft.com/office/drawing/2014/main" id="{BDA6A78C-E5C0-4EC3-9B05-DFFDA2C8E81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27" name="Picture Placeholder 26" descr="A picture containing sitting, table, game, white&#10;&#10;Description automatically generated">
            <a:extLst>
              <a:ext uri="{FF2B5EF4-FFF2-40B4-BE49-F238E27FC236}">
                <a16:creationId xmlns:a16="http://schemas.microsoft.com/office/drawing/2014/main" id="{2066C999-B167-4C92-9C94-0AE9947A0A27}"/>
              </a:ext>
            </a:extLst>
          </p:cNvPr>
          <p:cNvPicPr>
            <a:picLocks noGrp="1" noChangeAspect="1"/>
          </p:cNvPicPr>
          <p:nvPr>
            <p:ph type="pic" sz="quarter" idx="10"/>
          </p:nvPr>
        </p:nvPicPr>
        <p:blipFill>
          <a:blip r:embed="rId2"/>
          <a:srcRect l="29944" r="29944"/>
          <a:stretch>
            <a:fillRect/>
          </a:stretch>
        </p:blipFill>
        <p:spPr>
          <a:xfrm>
            <a:off x="7772400" y="0"/>
            <a:ext cx="4418172" cy="6869148"/>
          </a:xfrm>
        </p:spPr>
      </p:pic>
    </p:spTree>
    <p:extLst>
      <p:ext uri="{BB962C8B-B14F-4D97-AF65-F5344CB8AC3E}">
        <p14:creationId xmlns:p14="http://schemas.microsoft.com/office/powerpoint/2010/main" val="3861915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7680" y="187089"/>
            <a:ext cx="11473200" cy="540000"/>
          </a:xfrm>
        </p:spPr>
        <p:txBody>
          <a:bodyPr/>
          <a:lstStyle/>
          <a:p>
            <a:pPr algn="ctr"/>
            <a:r>
              <a:rPr lang="en-US" u="sng" dirty="0"/>
              <a:t>Closing Remarks</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752779" y="774237"/>
            <a:ext cx="11079221" cy="5863609"/>
          </a:xfrm>
        </p:spPr>
        <p:txBody>
          <a:bodyPr/>
          <a:lstStyle/>
          <a:p>
            <a:r>
              <a:rPr lang="en-US" b="1" noProof="1"/>
              <a:t>Main takeaways</a:t>
            </a:r>
          </a:p>
          <a:p>
            <a:pPr lvl="1"/>
            <a:r>
              <a:rPr lang="en-US" b="1" noProof="1"/>
              <a:t>Key things that impact making it to a playlist and popularity. </a:t>
            </a:r>
          </a:p>
          <a:p>
            <a:pPr lvl="2"/>
            <a:r>
              <a:rPr lang="en-US" sz="1600" noProof="1"/>
              <a:t>Songs need to be in duration of 4 minutes or less</a:t>
            </a:r>
          </a:p>
          <a:p>
            <a:pPr lvl="2"/>
            <a:r>
              <a:rPr lang="en-US" sz="1600" noProof="1"/>
              <a:t>Ideally in a track position of 40 or less in a playlist </a:t>
            </a:r>
          </a:p>
          <a:p>
            <a:pPr lvl="2"/>
            <a:r>
              <a:rPr lang="en-US" sz="1600" noProof="1"/>
              <a:t>Great dancability: ideally .6 or higher</a:t>
            </a:r>
          </a:p>
          <a:p>
            <a:pPr lvl="2"/>
            <a:r>
              <a:rPr lang="en-US" sz="1600" noProof="1"/>
              <a:t>Right amount of speechiness: 0.1- 0.2</a:t>
            </a:r>
          </a:p>
          <a:p>
            <a:pPr lvl="2"/>
            <a:r>
              <a:rPr lang="en-US" sz="1600" noProof="1"/>
              <a:t>Valence must be ideally greater than 0.6 </a:t>
            </a:r>
          </a:p>
          <a:p>
            <a:pPr lvl="2"/>
            <a:endParaRPr lang="en-US" noProof="1"/>
          </a:p>
          <a:p>
            <a:r>
              <a:rPr lang="en-US" b="1" noProof="1"/>
              <a:t>Difficulties:</a:t>
            </a:r>
          </a:p>
          <a:p>
            <a:pPr lvl="1"/>
            <a:r>
              <a:rPr lang="en-US" noProof="1"/>
              <a:t>Handling Git Bash </a:t>
            </a:r>
          </a:p>
          <a:p>
            <a:pPr lvl="1"/>
            <a:r>
              <a:rPr lang="en-US" noProof="1"/>
              <a:t>Challenges dealing with API data. We initially looked at tracking popularity over time, but we had to change our research based off what we could get from the API. </a:t>
            </a:r>
          </a:p>
          <a:p>
            <a:pPr marL="263525" lvl="1" indent="0">
              <a:buNone/>
            </a:pPr>
            <a:endParaRPr lang="en-US" noProof="1"/>
          </a:p>
          <a:p>
            <a:r>
              <a:rPr lang="en-US" b="1" noProof="1"/>
              <a:t>What we would research next:</a:t>
            </a:r>
          </a:p>
          <a:p>
            <a:pPr lvl="1"/>
            <a:r>
              <a:rPr lang="en-US" noProof="1"/>
              <a:t>How to make a perfect track. Would leverage Spotify API for audio analysis.</a:t>
            </a:r>
          </a:p>
          <a:p>
            <a:pPr lvl="1"/>
            <a:endParaRPr lang="en-US" noProof="1"/>
          </a:p>
          <a:p>
            <a:pPr lvl="1"/>
            <a:r>
              <a:rPr lang="en-US" noProof="1"/>
              <a:t>Would take a more detailed look into valence. Look at valence over speechiness over the last 10 years and see if there was a trend.</a:t>
            </a:r>
          </a:p>
          <a:p>
            <a:pPr lvl="1"/>
            <a:endParaRPr lang="en-US" noProof="1"/>
          </a:p>
          <a:p>
            <a:pPr lvl="1"/>
            <a:r>
              <a:rPr lang="en-US" noProof="1"/>
              <a:t>Set up the Spotify API to call every 6 hours and analyze how spotify updates playlists. How they move track positions, how they decided what songs to add or take away, and how this impacts popularity. </a:t>
            </a:r>
          </a:p>
          <a:p>
            <a:pPr lvl="1"/>
            <a:endParaRPr lang="en-US" noProof="1"/>
          </a:p>
          <a:p>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27</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23787167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9400" y="1751652"/>
            <a:ext cx="11473200" cy="1677348"/>
          </a:xfrm>
        </p:spPr>
        <p:txBody>
          <a:bodyPr/>
          <a:lstStyle/>
          <a:p>
            <a:pPr algn="ctr"/>
            <a:r>
              <a:rPr lang="en-US" dirty="0"/>
              <a:t>Any Questions?</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28</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2050" name="Picture 2" descr="Image result for panda&quot;">
            <a:extLst>
              <a:ext uri="{FF2B5EF4-FFF2-40B4-BE49-F238E27FC236}">
                <a16:creationId xmlns:a16="http://schemas.microsoft.com/office/drawing/2014/main" id="{1D2B1147-4B8D-49A2-BD97-FF20C6B573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2467" y="2590326"/>
            <a:ext cx="6143625" cy="3457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8932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9400" y="1751652"/>
            <a:ext cx="11473200" cy="1677348"/>
          </a:xfrm>
        </p:spPr>
        <p:txBody>
          <a:bodyPr/>
          <a:lstStyle/>
          <a:p>
            <a:pPr algn="ctr"/>
            <a:r>
              <a:rPr lang="en-US" dirty="0"/>
              <a:t>Appendix</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29</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563652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Motivation &amp; Research Questions</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360000" y="1043827"/>
            <a:ext cx="7209642" cy="5594019"/>
          </a:xfrm>
        </p:spPr>
        <p:txBody>
          <a:bodyPr/>
          <a:lstStyle/>
          <a:p>
            <a:r>
              <a:rPr lang="en-US" sz="1600" b="1" dirty="0"/>
              <a:t>Explore some of the data points that enables Spotify to generate and curate their most Popular Playlists.</a:t>
            </a:r>
          </a:p>
          <a:p>
            <a:r>
              <a:rPr lang="en-US" sz="1600" b="1" dirty="0"/>
              <a:t>Analyze Spotify’s publicly available Playlists and Songs across different Genres of music to understand the different Audio Features and determine </a:t>
            </a:r>
            <a:r>
              <a:rPr lang="en-US" sz="1600" b="1" i="1" dirty="0"/>
              <a:t>relationships</a:t>
            </a:r>
            <a:r>
              <a:rPr lang="en-US" sz="1600" b="1" dirty="0"/>
              <a:t> and </a:t>
            </a:r>
            <a:r>
              <a:rPr lang="en-US" sz="1600" b="1" i="1" dirty="0"/>
              <a:t>trends </a:t>
            </a:r>
            <a:r>
              <a:rPr lang="en-US" sz="1600" b="1" dirty="0"/>
              <a:t>driving their Popularity.</a:t>
            </a:r>
          </a:p>
          <a:p>
            <a:endParaRPr lang="en-US" sz="1600" dirty="0"/>
          </a:p>
          <a:p>
            <a:pPr marL="606425" lvl="1" indent="-342900">
              <a:buFont typeface="+mj-lt"/>
              <a:buAutoNum type="arabicPeriod"/>
            </a:pPr>
            <a:r>
              <a:rPr lang="en-US" dirty="0"/>
              <a:t>Which Genres are more popular than others? Statistically, are there significant differences in Popularity between Genres?</a:t>
            </a:r>
          </a:p>
          <a:p>
            <a:pPr marL="606425" lvl="1" indent="-342900">
              <a:buFont typeface="+mj-lt"/>
              <a:buAutoNum type="arabicPeriod"/>
            </a:pPr>
            <a:r>
              <a:rPr lang="en-US" dirty="0"/>
              <a:t>Does the Duration of a song affect it’s Position within a playlist?</a:t>
            </a:r>
          </a:p>
          <a:p>
            <a:pPr marL="606425" lvl="1" indent="-342900">
              <a:buFont typeface="+mj-lt"/>
              <a:buAutoNum type="arabicPeriod"/>
            </a:pPr>
            <a:r>
              <a:rPr lang="en-US" dirty="0"/>
              <a:t>Does the Position of a song in a playlist impact it’s Popularity?</a:t>
            </a:r>
          </a:p>
          <a:p>
            <a:pPr marL="606425" lvl="1" indent="-342900">
              <a:buFont typeface="+mj-lt"/>
              <a:buAutoNum type="arabicPeriod"/>
            </a:pPr>
            <a:r>
              <a:rPr lang="en-US" dirty="0"/>
              <a:t>How do various Audio Features of a Song - such as it's Danceability and Energy - influence it’s Popularity?</a:t>
            </a:r>
            <a:endParaRPr lang="en-US" noProof="1"/>
          </a:p>
          <a:p>
            <a:pPr marL="606425" lvl="1" indent="-342900">
              <a:buFont typeface="+mj-lt"/>
              <a:buAutoNum type="arabicPeriod"/>
            </a:pPr>
            <a:r>
              <a:rPr lang="en-US" dirty="0"/>
              <a:t>How are popular songs trending in terms of their Valence, i.e. songs that sound more positive (e.g. happy, cheerful, euphoric), vs songs that sound more negative (e.g. sad, depressed, angry)? Is there any correlation between the Speechiness and the Valence of a song?</a:t>
            </a:r>
            <a:r>
              <a:rPr lang="en-US" noProof="1"/>
              <a:t> </a:t>
            </a:r>
            <a:endParaRPr lang="en-US" dirty="0"/>
          </a:p>
          <a:p>
            <a:pPr marL="606425" lvl="1" indent="-342900">
              <a:buFont typeface="+mj-lt"/>
              <a:buAutoNum type="arabicPeriod"/>
            </a:pPr>
            <a:r>
              <a:rPr lang="en-US" dirty="0"/>
              <a:t>Are Singles more popular than full-length Albums or Compilations?</a:t>
            </a:r>
          </a:p>
          <a:p>
            <a:pPr marL="606425" lvl="1" indent="-342900">
              <a:buFont typeface="+mj-lt"/>
              <a:buAutoNum type="arabicPeriod"/>
            </a:pPr>
            <a:endParaRPr lang="en-US" sz="1400" dirty="0"/>
          </a:p>
          <a:p>
            <a:pPr marL="0" indent="0">
              <a:buNone/>
            </a:pPr>
            <a:endParaRPr lang="en-US" sz="1600" dirty="0"/>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pPr/>
              <a:t>3</a:t>
            </a:fld>
            <a:endParaRPr lang="en-US" dirty="0"/>
          </a:p>
        </p:txBody>
      </p:sp>
      <p:pic>
        <p:nvPicPr>
          <p:cNvPr id="1026" name="Picture 2" descr="Image result for fake playlists&quot;">
            <a:extLst>
              <a:ext uri="{FF2B5EF4-FFF2-40B4-BE49-F238E27FC236}">
                <a16:creationId xmlns:a16="http://schemas.microsoft.com/office/drawing/2014/main" id="{F55B5E2C-1A81-4A02-A4A1-D598D5A4F164}"/>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l="3674" r="25369"/>
          <a:stretch/>
        </p:blipFill>
        <p:spPr bwMode="auto">
          <a:xfrm>
            <a:off x="7811520" y="0"/>
            <a:ext cx="4380479" cy="667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CD07E137-8E8B-4528-BBC3-60C850DF0CA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15757522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365457"/>
          </a:xfrm>
        </p:spPr>
        <p:txBody>
          <a:bodyPr/>
          <a:lstStyle/>
          <a:p>
            <a:r>
              <a:rPr lang="en-US" b="1" dirty="0"/>
              <a:t>Energy</a:t>
            </a:r>
            <a:r>
              <a:rPr lang="en-US" dirty="0"/>
              <a:t>: “</a:t>
            </a:r>
            <a:r>
              <a:rPr lang="en-US" i="1" dirty="0"/>
              <a:t>(energy) represents a perceptual measure of intensity and activity. Typically, energetic tracks feel fast, loud, and noisy</a:t>
            </a:r>
            <a:r>
              <a:rPr lang="en-US" dirty="0"/>
              <a:t>”</a:t>
            </a:r>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30</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487EACAD-DAE5-4391-9AC9-7693A254EBDA}"/>
              </a:ext>
            </a:extLst>
          </p:cNvPr>
          <p:cNvPicPr>
            <a:picLocks noChangeAspect="1"/>
          </p:cNvPicPr>
          <p:nvPr/>
        </p:nvPicPr>
        <p:blipFill>
          <a:blip r:embed="rId2"/>
          <a:stretch>
            <a:fillRect/>
          </a:stretch>
        </p:blipFill>
        <p:spPr>
          <a:xfrm>
            <a:off x="3356775" y="28702"/>
            <a:ext cx="6319271" cy="6609145"/>
          </a:xfrm>
          <a:prstGeom prst="rect">
            <a:avLst/>
          </a:prstGeom>
        </p:spPr>
      </p:pic>
    </p:spTree>
    <p:extLst>
      <p:ext uri="{BB962C8B-B14F-4D97-AF65-F5344CB8AC3E}">
        <p14:creationId xmlns:p14="http://schemas.microsoft.com/office/powerpoint/2010/main" val="22537504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686299"/>
          </a:xfrm>
        </p:spPr>
        <p:txBody>
          <a:bodyPr/>
          <a:lstStyle/>
          <a:p>
            <a:r>
              <a:rPr lang="en-US" dirty="0"/>
              <a:t> </a:t>
            </a:r>
            <a:r>
              <a:rPr lang="en-US" b="1" dirty="0"/>
              <a:t>Tempo</a:t>
            </a:r>
            <a:r>
              <a:rPr lang="en-US" dirty="0"/>
              <a:t>:</a:t>
            </a:r>
            <a:r>
              <a:rPr lang="en-US" i="1" dirty="0"/>
              <a:t> The overall estimated tempo of a track in beats per minute (BPM). In musical terminology, tempo is the speed or pace of a given piece and derives directly from the average beat duration. The distribution of values for this feature look like this:</a:t>
            </a:r>
            <a:endParaRPr lang="en-US"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31</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C1F237BA-0CD4-4F35-9310-362C043CA010}"/>
              </a:ext>
            </a:extLst>
          </p:cNvPr>
          <p:cNvPicPr>
            <a:picLocks noChangeAspect="1"/>
          </p:cNvPicPr>
          <p:nvPr/>
        </p:nvPicPr>
        <p:blipFill>
          <a:blip r:embed="rId2"/>
          <a:stretch>
            <a:fillRect/>
          </a:stretch>
        </p:blipFill>
        <p:spPr>
          <a:xfrm>
            <a:off x="3491479" y="0"/>
            <a:ext cx="6347846" cy="6639031"/>
          </a:xfrm>
          <a:prstGeom prst="rect">
            <a:avLst/>
          </a:prstGeom>
        </p:spPr>
      </p:pic>
    </p:spTree>
    <p:extLst>
      <p:ext uri="{BB962C8B-B14F-4D97-AF65-F5344CB8AC3E}">
        <p14:creationId xmlns:p14="http://schemas.microsoft.com/office/powerpoint/2010/main" val="27102177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365457"/>
          </a:xfrm>
        </p:spPr>
        <p:txBody>
          <a:bodyPr/>
          <a:lstStyle/>
          <a:p>
            <a:r>
              <a:rPr lang="en-US" b="1" dirty="0"/>
              <a:t>Loudness</a:t>
            </a:r>
            <a:r>
              <a:rPr lang="en-US" dirty="0"/>
              <a:t>: </a:t>
            </a:r>
            <a:r>
              <a:rPr lang="en-US" i="1" dirty="0"/>
              <a:t>The overall loudness of a track in decibels (dB). Loudness values are averaged across the entire track and are useful for comparing relative loudness of tracks. Loudness is the quality of a sound that is the primary psychological correlate of physical strength (amplitude)</a:t>
            </a:r>
            <a:endParaRPr lang="en-US"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32</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92F0A354-3302-46B4-8B55-33B693D2206D}"/>
              </a:ext>
            </a:extLst>
          </p:cNvPr>
          <p:cNvPicPr>
            <a:picLocks noChangeAspect="1"/>
          </p:cNvPicPr>
          <p:nvPr/>
        </p:nvPicPr>
        <p:blipFill>
          <a:blip r:embed="rId2"/>
          <a:stretch>
            <a:fillRect/>
          </a:stretch>
        </p:blipFill>
        <p:spPr>
          <a:xfrm>
            <a:off x="3394352" y="0"/>
            <a:ext cx="6321148" cy="6611108"/>
          </a:xfrm>
          <a:prstGeom prst="rect">
            <a:avLst/>
          </a:prstGeom>
        </p:spPr>
      </p:pic>
    </p:spTree>
    <p:extLst>
      <p:ext uri="{BB962C8B-B14F-4D97-AF65-F5344CB8AC3E}">
        <p14:creationId xmlns:p14="http://schemas.microsoft.com/office/powerpoint/2010/main" val="24947198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365457"/>
          </a:xfrm>
        </p:spPr>
        <p:txBody>
          <a:bodyPr/>
          <a:lstStyle/>
          <a:p>
            <a:r>
              <a:rPr lang="en-US" b="1" dirty="0"/>
              <a:t>Liveness</a:t>
            </a:r>
            <a:r>
              <a:rPr lang="en-US" dirty="0"/>
              <a:t>: </a:t>
            </a:r>
            <a:r>
              <a:rPr lang="en-US" i="1" dirty="0"/>
              <a:t>This value describes the probability that the song was recorded with a live audience. According to the official documentation “a value above 0.8 provides strong likelihood that the track is live”.</a:t>
            </a:r>
            <a:endParaRPr lang="en-US"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33</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A46E6805-CA8A-4DA7-912C-7C5E7049C38E}"/>
              </a:ext>
            </a:extLst>
          </p:cNvPr>
          <p:cNvPicPr>
            <a:picLocks noChangeAspect="1"/>
          </p:cNvPicPr>
          <p:nvPr/>
        </p:nvPicPr>
        <p:blipFill>
          <a:blip r:embed="rId2"/>
          <a:stretch>
            <a:fillRect/>
          </a:stretch>
        </p:blipFill>
        <p:spPr>
          <a:xfrm>
            <a:off x="3424804" y="0"/>
            <a:ext cx="6290696" cy="6579259"/>
          </a:xfrm>
          <a:prstGeom prst="rect">
            <a:avLst/>
          </a:prstGeom>
        </p:spPr>
      </p:pic>
    </p:spTree>
    <p:extLst>
      <p:ext uri="{BB962C8B-B14F-4D97-AF65-F5344CB8AC3E}">
        <p14:creationId xmlns:p14="http://schemas.microsoft.com/office/powerpoint/2010/main" val="36892213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Audio Features Overview</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1537636" y="900000"/>
            <a:ext cx="8717279" cy="5598000"/>
          </a:xfrm>
        </p:spPr>
        <p:txBody>
          <a:bodyPr/>
          <a:lstStyle/>
          <a:p>
            <a:r>
              <a:rPr lang="en-US" b="1" dirty="0" err="1"/>
              <a:t>Instrumentalness</a:t>
            </a:r>
            <a:r>
              <a:rPr lang="en-US" dirty="0"/>
              <a:t>: This value represents the amount of vocals in the song. The closer it is to 1.0, the more instrumental the song is.</a:t>
            </a:r>
          </a:p>
          <a:p>
            <a:r>
              <a:rPr lang="en-US" b="1" dirty="0" err="1"/>
              <a:t>Acousticness</a:t>
            </a:r>
            <a:r>
              <a:rPr lang="en-US" dirty="0"/>
              <a:t>: This value describes how acoustic a song is. A score of 1.0 means the song is most likely to be an acoustic one.</a:t>
            </a:r>
          </a:p>
          <a:p>
            <a:r>
              <a:rPr lang="en-US" b="1" dirty="0"/>
              <a:t>Liveness</a:t>
            </a:r>
            <a:r>
              <a:rPr lang="en-US" dirty="0"/>
              <a:t>: This value describes the probability that the song was recorded with a live audience. According to the official documentation “a value above 0.8 provides strong likelihood that the track is live”.</a:t>
            </a:r>
          </a:p>
          <a:p>
            <a:r>
              <a:rPr lang="en-US" b="1" dirty="0" err="1"/>
              <a:t>Speechiness</a:t>
            </a:r>
            <a:r>
              <a:rPr lang="en-US" dirty="0"/>
              <a:t>: “</a:t>
            </a:r>
            <a:r>
              <a:rPr lang="en-US" dirty="0" err="1"/>
              <a:t>Speechiness</a:t>
            </a:r>
            <a:r>
              <a:rPr lang="en-US" dirty="0"/>
              <a:t> detects the presence of spoken words in a track”. If the </a:t>
            </a:r>
            <a:r>
              <a:rPr lang="en-US" dirty="0" err="1"/>
              <a:t>speechiness</a:t>
            </a:r>
            <a:r>
              <a:rPr lang="en-US" dirty="0"/>
              <a:t> of a song is above 0.66, it is probably made of spoken words, a score between 0.33 and 0.66 is a song that may contain both music and words, and a score below 0.33 means the song does not have any speech.</a:t>
            </a:r>
          </a:p>
          <a:p>
            <a:r>
              <a:rPr lang="en-US" b="1" dirty="0"/>
              <a:t>Energy</a:t>
            </a:r>
            <a:r>
              <a:rPr lang="en-US" dirty="0"/>
              <a:t>: “(energy) represents a perceptual measure of intensity and activity. Typically, energetic tracks feel fast, loud, and noisy”.</a:t>
            </a:r>
          </a:p>
          <a:p>
            <a:r>
              <a:rPr lang="en-US" b="1" dirty="0"/>
              <a:t>Danceability</a:t>
            </a:r>
            <a:r>
              <a:rPr lang="en-US" dirty="0"/>
              <a:t>: “Danceability describes how suitable a track is for dancing based on a combination of musical elements including tempo, rhythm stability, beat strength, and overall regularity. A value of 0.0 is least danceable and 1.0 is most danceable”.</a:t>
            </a:r>
          </a:p>
          <a:p>
            <a:r>
              <a:rPr lang="en-US" b="1" dirty="0"/>
              <a:t>Valence</a:t>
            </a:r>
            <a:r>
              <a:rPr lang="en-US" dirty="0"/>
              <a:t>: “A measure from 0.0 to 1.0 describing the musical positiveness conveyed by a track. Tracks with high valence sound more positive (e.g. happy, cheerful, euphoric), while tracks with low valence sound more negative (e.g. sad, depressed, angry)”.</a:t>
            </a:r>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34</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3824690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Data Exploration &amp; Cleanup</a:t>
            </a: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pPr/>
              <a:t>4</a:t>
            </a:fld>
            <a:endParaRPr lang="en-US" dirty="0"/>
          </a:p>
        </p:txBody>
      </p:sp>
      <p:sp>
        <p:nvSpPr>
          <p:cNvPr id="12" name="Rectangle 11">
            <a:extLst>
              <a:ext uri="{FF2B5EF4-FFF2-40B4-BE49-F238E27FC236}">
                <a16:creationId xmlns:a16="http://schemas.microsoft.com/office/drawing/2014/main" id="{CD07E137-8E8B-4528-BBC3-60C850DF0CA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graphicFrame>
        <p:nvGraphicFramePr>
          <p:cNvPr id="4" name="Diagram 3">
            <a:extLst>
              <a:ext uri="{FF2B5EF4-FFF2-40B4-BE49-F238E27FC236}">
                <a16:creationId xmlns:a16="http://schemas.microsoft.com/office/drawing/2014/main" id="{1877D23E-1CEB-B442-9C99-3086FC3E25A6}"/>
              </a:ext>
            </a:extLst>
          </p:cNvPr>
          <p:cNvGraphicFramePr/>
          <p:nvPr/>
        </p:nvGraphicFramePr>
        <p:xfrm>
          <a:off x="360000" y="1064834"/>
          <a:ext cx="11234400" cy="13473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Content Placeholder 3">
            <a:extLst>
              <a:ext uri="{FF2B5EF4-FFF2-40B4-BE49-F238E27FC236}">
                <a16:creationId xmlns:a16="http://schemas.microsoft.com/office/drawing/2014/main" id="{72944579-0E63-2746-A104-DB7B18CB7A94}"/>
              </a:ext>
            </a:extLst>
          </p:cNvPr>
          <p:cNvSpPr>
            <a:spLocks noGrp="1"/>
          </p:cNvSpPr>
          <p:nvPr>
            <p:ph sz="half" idx="1"/>
          </p:nvPr>
        </p:nvSpPr>
        <p:spPr>
          <a:xfrm>
            <a:off x="359999" y="2729238"/>
            <a:ext cx="6756040" cy="3591514"/>
          </a:xfrm>
        </p:spPr>
        <p:txBody>
          <a:bodyPr/>
          <a:lstStyle/>
          <a:p>
            <a:r>
              <a:rPr lang="en-US" b="1" dirty="0"/>
              <a:t>Multi-step, complex authentication flow to retrieve web API data that involves:</a:t>
            </a:r>
          </a:p>
          <a:p>
            <a:pPr lvl="1"/>
            <a:r>
              <a:rPr lang="en-US" dirty="0"/>
              <a:t>Spotify authorizing your Python app to access their Platform (APIs)</a:t>
            </a:r>
          </a:p>
          <a:p>
            <a:pPr lvl="1"/>
            <a:r>
              <a:rPr lang="en-US" dirty="0"/>
              <a:t>Spotify granting your Python app permission to access their curated playlists</a:t>
            </a:r>
          </a:p>
          <a:p>
            <a:r>
              <a:rPr lang="en-US" b="1" dirty="0"/>
              <a:t>Relatively clean dataset with minimal massaging required</a:t>
            </a:r>
          </a:p>
          <a:p>
            <a:pPr lvl="1"/>
            <a:r>
              <a:rPr lang="en-US" dirty="0"/>
              <a:t>Only sourced publicly available Playlists (created/curated by Spotify)</a:t>
            </a:r>
          </a:p>
          <a:p>
            <a:pPr lvl="1"/>
            <a:r>
              <a:rPr lang="en-US" dirty="0"/>
              <a:t>Limited data collection to Audio tracks</a:t>
            </a:r>
          </a:p>
          <a:p>
            <a:pPr lvl="2"/>
            <a:r>
              <a:rPr lang="en-US" dirty="0"/>
              <a:t>Found and resolved exceptions for Video tracks</a:t>
            </a:r>
          </a:p>
          <a:p>
            <a:pPr lvl="1"/>
            <a:r>
              <a:rPr lang="en-US" dirty="0"/>
              <a:t>Finding a needle in the haystack = heavy debugging </a:t>
            </a:r>
          </a:p>
          <a:p>
            <a:pPr lvl="2"/>
            <a:r>
              <a:rPr lang="en-US" dirty="0"/>
              <a:t>1 out of 4000+ sampled songs did not have any audio feature data</a:t>
            </a:r>
          </a:p>
          <a:p>
            <a:pPr lvl="1"/>
            <a:r>
              <a:rPr lang="en-US" dirty="0"/>
              <a:t>Variety &gt; Quantity</a:t>
            </a:r>
          </a:p>
          <a:p>
            <a:pPr lvl="2"/>
            <a:r>
              <a:rPr lang="en-US" dirty="0"/>
              <a:t>Helped prevent API Rate Limit issues</a:t>
            </a:r>
          </a:p>
          <a:p>
            <a:pPr lvl="2"/>
            <a:r>
              <a:rPr lang="en-US" dirty="0"/>
              <a:t>Not required to refresh Access Token every hour</a:t>
            </a:r>
          </a:p>
          <a:p>
            <a:pPr lvl="1"/>
            <a:endParaRPr lang="en-US" b="1" dirty="0"/>
          </a:p>
        </p:txBody>
      </p:sp>
      <p:sp>
        <p:nvSpPr>
          <p:cNvPr id="18" name="Snip Single Corner Rectangle 17">
            <a:extLst>
              <a:ext uri="{FF2B5EF4-FFF2-40B4-BE49-F238E27FC236}">
                <a16:creationId xmlns:a16="http://schemas.microsoft.com/office/drawing/2014/main" id="{E760F1D8-DA7E-864A-AC51-8C7CEDC29EAF}"/>
              </a:ext>
            </a:extLst>
          </p:cNvPr>
          <p:cNvSpPr/>
          <p:nvPr/>
        </p:nvSpPr>
        <p:spPr>
          <a:xfrm>
            <a:off x="7278213" y="3053440"/>
            <a:ext cx="2124373" cy="1745915"/>
          </a:xfrm>
          <a:prstGeom prst="snip1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7800" indent="-177800">
              <a:buFont typeface="Arial" panose="020B0604020202020204" pitchFamily="34" charset="0"/>
              <a:buChar char="•"/>
            </a:pPr>
            <a:r>
              <a:rPr lang="en-US" sz="1100" dirty="0">
                <a:solidFill>
                  <a:schemeClr val="tx1"/>
                </a:solidFill>
              </a:rPr>
              <a:t>Track Position/Rank</a:t>
            </a:r>
          </a:p>
          <a:p>
            <a:pPr marL="177800" indent="-177800">
              <a:buFont typeface="Arial" panose="020B0604020202020204" pitchFamily="34" charset="0"/>
              <a:buChar char="•"/>
            </a:pPr>
            <a:r>
              <a:rPr lang="en-US" sz="1100" dirty="0">
                <a:solidFill>
                  <a:schemeClr val="tx1"/>
                </a:solidFill>
              </a:rPr>
              <a:t>Track Name</a:t>
            </a:r>
          </a:p>
          <a:p>
            <a:pPr marL="177800" indent="-177800">
              <a:buFont typeface="Arial" panose="020B0604020202020204" pitchFamily="34" charset="0"/>
              <a:buChar char="•"/>
            </a:pPr>
            <a:r>
              <a:rPr lang="en-US" sz="1100" dirty="0">
                <a:solidFill>
                  <a:schemeClr val="tx1"/>
                </a:solidFill>
              </a:rPr>
              <a:t>Popularity Score</a:t>
            </a:r>
          </a:p>
          <a:p>
            <a:pPr marL="177800" indent="-177800">
              <a:buFont typeface="Arial" panose="020B0604020202020204" pitchFamily="34" charset="0"/>
              <a:buChar char="•"/>
            </a:pPr>
            <a:r>
              <a:rPr lang="en-US" sz="1100" dirty="0">
                <a:solidFill>
                  <a:schemeClr val="tx1"/>
                </a:solidFill>
              </a:rPr>
              <a:t>Duration</a:t>
            </a:r>
          </a:p>
          <a:p>
            <a:pPr marL="177800" indent="-177800">
              <a:buFont typeface="Arial" panose="020B0604020202020204" pitchFamily="34" charset="0"/>
              <a:buChar char="•"/>
            </a:pPr>
            <a:r>
              <a:rPr lang="en-US" sz="1100" dirty="0">
                <a:solidFill>
                  <a:schemeClr val="tx1"/>
                </a:solidFill>
              </a:rPr>
              <a:t>Added At Date/Time</a:t>
            </a:r>
          </a:p>
          <a:p>
            <a:pPr marL="177800" indent="-177800">
              <a:buFont typeface="Arial" panose="020B0604020202020204" pitchFamily="34" charset="0"/>
              <a:buChar char="•"/>
            </a:pPr>
            <a:r>
              <a:rPr lang="en-US" sz="1100" dirty="0">
                <a:solidFill>
                  <a:schemeClr val="tx1"/>
                </a:solidFill>
              </a:rPr>
              <a:t>Album &amp; Album Type</a:t>
            </a:r>
          </a:p>
          <a:p>
            <a:pPr marL="177800" indent="-177800">
              <a:buFont typeface="Arial" panose="020B0604020202020204" pitchFamily="34" charset="0"/>
              <a:buChar char="•"/>
            </a:pPr>
            <a:r>
              <a:rPr lang="en-US" sz="1100" dirty="0">
                <a:solidFill>
                  <a:schemeClr val="tx1"/>
                </a:solidFill>
              </a:rPr>
              <a:t>Artists</a:t>
            </a:r>
          </a:p>
          <a:p>
            <a:pPr marL="177800" indent="-177800">
              <a:buFont typeface="Arial" panose="020B0604020202020204" pitchFamily="34" charset="0"/>
              <a:buChar char="•"/>
            </a:pPr>
            <a:r>
              <a:rPr lang="en-US" sz="1100" dirty="0">
                <a:solidFill>
                  <a:schemeClr val="tx1"/>
                </a:solidFill>
              </a:rPr>
              <a:t>Release Date</a:t>
            </a:r>
          </a:p>
          <a:p>
            <a:pPr marL="177800" indent="-177800">
              <a:buFont typeface="Arial" panose="020B0604020202020204" pitchFamily="34" charset="0"/>
              <a:buChar char="•"/>
            </a:pPr>
            <a:r>
              <a:rPr lang="en-US" sz="1100" dirty="0">
                <a:solidFill>
                  <a:schemeClr val="tx1"/>
                </a:solidFill>
              </a:rPr>
              <a:t>Available Markets</a:t>
            </a:r>
          </a:p>
        </p:txBody>
      </p:sp>
      <p:sp>
        <p:nvSpPr>
          <p:cNvPr id="21" name="Snip Single Corner Rectangle 20">
            <a:extLst>
              <a:ext uri="{FF2B5EF4-FFF2-40B4-BE49-F238E27FC236}">
                <a16:creationId xmlns:a16="http://schemas.microsoft.com/office/drawing/2014/main" id="{100E8228-0012-9846-B272-57A71EF033BA}"/>
              </a:ext>
            </a:extLst>
          </p:cNvPr>
          <p:cNvSpPr/>
          <p:nvPr/>
        </p:nvSpPr>
        <p:spPr>
          <a:xfrm>
            <a:off x="9564758" y="3053440"/>
            <a:ext cx="2029642" cy="2284758"/>
          </a:xfrm>
          <a:prstGeom prst="snip1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7800" indent="-177800">
              <a:buFont typeface="Arial" panose="020B0604020202020204" pitchFamily="34" charset="0"/>
              <a:buChar char="•"/>
            </a:pPr>
            <a:r>
              <a:rPr lang="en-US" sz="1100" dirty="0">
                <a:solidFill>
                  <a:schemeClr val="tx1"/>
                </a:solidFill>
              </a:rPr>
              <a:t>Key</a:t>
            </a:r>
          </a:p>
          <a:p>
            <a:pPr marL="177800" indent="-177800">
              <a:buFont typeface="Arial" panose="020B0604020202020204" pitchFamily="34" charset="0"/>
              <a:buChar char="•"/>
            </a:pPr>
            <a:r>
              <a:rPr lang="en-US" sz="1100" dirty="0">
                <a:solidFill>
                  <a:schemeClr val="tx1"/>
                </a:solidFill>
              </a:rPr>
              <a:t>Mode</a:t>
            </a:r>
          </a:p>
          <a:p>
            <a:pPr marL="177800" indent="-177800">
              <a:buFont typeface="Arial" panose="020B0604020202020204" pitchFamily="34" charset="0"/>
              <a:buChar char="•"/>
            </a:pPr>
            <a:r>
              <a:rPr lang="en-US" sz="1100" dirty="0">
                <a:solidFill>
                  <a:schemeClr val="tx1"/>
                </a:solidFill>
              </a:rPr>
              <a:t>Time Signature</a:t>
            </a:r>
          </a:p>
          <a:p>
            <a:pPr marL="177800" indent="-177800">
              <a:buFont typeface="Arial" panose="020B0604020202020204" pitchFamily="34" charset="0"/>
              <a:buChar char="•"/>
            </a:pPr>
            <a:r>
              <a:rPr lang="en-US" sz="1100" dirty="0">
                <a:solidFill>
                  <a:schemeClr val="tx1"/>
                </a:solidFill>
              </a:rPr>
              <a:t>Acousticness</a:t>
            </a:r>
          </a:p>
          <a:p>
            <a:pPr marL="177800" indent="-177800">
              <a:buFont typeface="Arial" panose="020B0604020202020204" pitchFamily="34" charset="0"/>
              <a:buChar char="•"/>
            </a:pPr>
            <a:r>
              <a:rPr lang="en-US" sz="1100" dirty="0">
                <a:solidFill>
                  <a:schemeClr val="tx1"/>
                </a:solidFill>
              </a:rPr>
              <a:t>Danceability</a:t>
            </a:r>
          </a:p>
          <a:p>
            <a:pPr marL="177800" indent="-177800">
              <a:buFont typeface="Arial" panose="020B0604020202020204" pitchFamily="34" charset="0"/>
              <a:buChar char="•"/>
            </a:pPr>
            <a:r>
              <a:rPr lang="en-US" sz="1100" dirty="0">
                <a:solidFill>
                  <a:schemeClr val="tx1"/>
                </a:solidFill>
              </a:rPr>
              <a:t>Energy</a:t>
            </a:r>
          </a:p>
          <a:p>
            <a:pPr marL="177800" indent="-177800">
              <a:buFont typeface="Arial" panose="020B0604020202020204" pitchFamily="34" charset="0"/>
              <a:buChar char="•"/>
            </a:pPr>
            <a:r>
              <a:rPr lang="en-US" sz="1100" dirty="0">
                <a:solidFill>
                  <a:schemeClr val="tx1"/>
                </a:solidFill>
              </a:rPr>
              <a:t>Instrumentalness</a:t>
            </a:r>
          </a:p>
          <a:p>
            <a:pPr marL="177800" indent="-177800">
              <a:buFont typeface="Arial" panose="020B0604020202020204" pitchFamily="34" charset="0"/>
              <a:buChar char="•"/>
            </a:pPr>
            <a:r>
              <a:rPr lang="en-US" sz="1100" dirty="0">
                <a:solidFill>
                  <a:schemeClr val="tx1"/>
                </a:solidFill>
              </a:rPr>
              <a:t>Liveness</a:t>
            </a:r>
          </a:p>
          <a:p>
            <a:pPr marL="177800" indent="-177800">
              <a:buFont typeface="Arial" panose="020B0604020202020204" pitchFamily="34" charset="0"/>
              <a:buChar char="•"/>
            </a:pPr>
            <a:r>
              <a:rPr lang="en-US" sz="1100" dirty="0">
                <a:solidFill>
                  <a:schemeClr val="tx1"/>
                </a:solidFill>
              </a:rPr>
              <a:t>Loudness</a:t>
            </a:r>
          </a:p>
          <a:p>
            <a:pPr marL="177800" indent="-177800">
              <a:buFont typeface="Arial" panose="020B0604020202020204" pitchFamily="34" charset="0"/>
              <a:buChar char="•"/>
            </a:pPr>
            <a:r>
              <a:rPr lang="en-US" sz="1100" dirty="0">
                <a:solidFill>
                  <a:schemeClr val="tx1"/>
                </a:solidFill>
              </a:rPr>
              <a:t>Speechiness</a:t>
            </a:r>
          </a:p>
          <a:p>
            <a:pPr marL="177800" indent="-177800">
              <a:buFont typeface="Arial" panose="020B0604020202020204" pitchFamily="34" charset="0"/>
              <a:buChar char="•"/>
            </a:pPr>
            <a:r>
              <a:rPr lang="en-US" sz="1100" dirty="0">
                <a:solidFill>
                  <a:schemeClr val="tx1"/>
                </a:solidFill>
              </a:rPr>
              <a:t>Valence</a:t>
            </a:r>
          </a:p>
          <a:p>
            <a:pPr marL="177800" indent="-177800">
              <a:buFont typeface="Arial" panose="020B0604020202020204" pitchFamily="34" charset="0"/>
              <a:buChar char="•"/>
            </a:pPr>
            <a:r>
              <a:rPr lang="en-US" sz="1100" dirty="0">
                <a:solidFill>
                  <a:schemeClr val="tx1"/>
                </a:solidFill>
              </a:rPr>
              <a:t>Tempo</a:t>
            </a:r>
          </a:p>
          <a:p>
            <a:pPr marL="177800" indent="-177800">
              <a:buFont typeface="Arial" panose="020B0604020202020204" pitchFamily="34" charset="0"/>
              <a:buChar char="•"/>
            </a:pPr>
            <a:endParaRPr lang="en-US" sz="1100" dirty="0">
              <a:solidFill>
                <a:schemeClr val="tx1"/>
              </a:solidFill>
            </a:endParaRPr>
          </a:p>
        </p:txBody>
      </p:sp>
      <p:sp>
        <p:nvSpPr>
          <p:cNvPr id="23" name="Left-Right-Up Arrow 22">
            <a:extLst>
              <a:ext uri="{FF2B5EF4-FFF2-40B4-BE49-F238E27FC236}">
                <a16:creationId xmlns:a16="http://schemas.microsoft.com/office/drawing/2014/main" id="{F96D089A-6874-BE44-8D5C-6966BC3B3B99}"/>
              </a:ext>
            </a:extLst>
          </p:cNvPr>
          <p:cNvSpPr/>
          <p:nvPr/>
        </p:nvSpPr>
        <p:spPr>
          <a:xfrm rot="10800000">
            <a:off x="7278211" y="2461126"/>
            <a:ext cx="4200773" cy="551492"/>
          </a:xfrm>
          <a:prstGeom prst="leftRightUpArrow">
            <a:avLst>
              <a:gd name="adj1" fmla="val 20122"/>
              <a:gd name="adj2" fmla="val 25000"/>
              <a:gd name="adj3" fmla="val 2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9923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7680" y="127074"/>
            <a:ext cx="11473200" cy="540000"/>
          </a:xfrm>
        </p:spPr>
        <p:txBody>
          <a:bodyPr/>
          <a:lstStyle/>
          <a:p>
            <a:pPr algn="ctr"/>
            <a:r>
              <a:rPr lang="en-US" u="sng" dirty="0"/>
              <a:t>Summary Stats</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609600" y="3872106"/>
            <a:ext cx="4491790" cy="2047432"/>
          </a:xfrm>
          <a:solidFill>
            <a:schemeClr val="accent1">
              <a:lumMod val="20000"/>
              <a:lumOff val="80000"/>
            </a:schemeClr>
          </a:solidFill>
        </p:spPr>
        <p:txBody>
          <a:bodyPr/>
          <a:lstStyle/>
          <a:p>
            <a:pPr marL="0" indent="0">
              <a:buNone/>
            </a:pPr>
            <a:r>
              <a:rPr lang="en-US" i="1" dirty="0"/>
              <a:t>The popularity of a track is a value between 0 and 100, with 100 being the most popular. Popularity is calculated by Spotify using an algorithm and is based, in the most part, on the total number of plays the track has had and how recent those plays are.</a:t>
            </a:r>
            <a:r>
              <a:rPr lang="en-US" sz="1400" i="1" dirty="0"/>
              <a:t> </a:t>
            </a:r>
            <a:r>
              <a:rPr lang="en-US" i="1" dirty="0"/>
              <a:t>Generally speaking, songs that are being played a lot now will have a higher popularity than songs that were played a lot in the past.</a:t>
            </a:r>
            <a:endParaRPr lang="en-US" sz="1400"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5</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
        <p:nvSpPr>
          <p:cNvPr id="11" name="Rounded Rectangle 10">
            <a:extLst>
              <a:ext uri="{FF2B5EF4-FFF2-40B4-BE49-F238E27FC236}">
                <a16:creationId xmlns:a16="http://schemas.microsoft.com/office/drawing/2014/main" id="{7E938259-0DB2-4249-A32C-5C600C441707}"/>
              </a:ext>
            </a:extLst>
          </p:cNvPr>
          <p:cNvSpPr/>
          <p:nvPr/>
        </p:nvSpPr>
        <p:spPr>
          <a:xfrm>
            <a:off x="5636368" y="3737718"/>
            <a:ext cx="1947672" cy="475488"/>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4427 Songs</a:t>
            </a:r>
          </a:p>
        </p:txBody>
      </p:sp>
      <p:sp>
        <p:nvSpPr>
          <p:cNvPr id="13" name="Rounded Rectangle 12">
            <a:extLst>
              <a:ext uri="{FF2B5EF4-FFF2-40B4-BE49-F238E27FC236}">
                <a16:creationId xmlns:a16="http://schemas.microsoft.com/office/drawing/2014/main" id="{88A4A679-D484-164A-B23C-EEA9423A86D6}"/>
              </a:ext>
            </a:extLst>
          </p:cNvPr>
          <p:cNvSpPr/>
          <p:nvPr/>
        </p:nvSpPr>
        <p:spPr>
          <a:xfrm>
            <a:off x="5636368" y="4257654"/>
            <a:ext cx="1947672" cy="475488"/>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12 Genres</a:t>
            </a:r>
          </a:p>
        </p:txBody>
      </p:sp>
      <p:sp>
        <p:nvSpPr>
          <p:cNvPr id="14" name="Rounded Rectangle 13">
            <a:extLst>
              <a:ext uri="{FF2B5EF4-FFF2-40B4-BE49-F238E27FC236}">
                <a16:creationId xmlns:a16="http://schemas.microsoft.com/office/drawing/2014/main" id="{3BE25BFE-91AB-9847-A0C6-DB698E2EDC9F}"/>
              </a:ext>
            </a:extLst>
          </p:cNvPr>
          <p:cNvSpPr/>
          <p:nvPr/>
        </p:nvSpPr>
        <p:spPr>
          <a:xfrm>
            <a:off x="5636368" y="4777590"/>
            <a:ext cx="1947672" cy="475488"/>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9 Audio Features Per Track</a:t>
            </a:r>
          </a:p>
        </p:txBody>
      </p:sp>
      <p:pic>
        <p:nvPicPr>
          <p:cNvPr id="5" name="Picture 4">
            <a:extLst>
              <a:ext uri="{FF2B5EF4-FFF2-40B4-BE49-F238E27FC236}">
                <a16:creationId xmlns:a16="http://schemas.microsoft.com/office/drawing/2014/main" id="{8A640E2B-9791-4947-9C6E-FE90C3864B34}"/>
              </a:ext>
            </a:extLst>
          </p:cNvPr>
          <p:cNvPicPr>
            <a:picLocks noChangeAspect="1"/>
          </p:cNvPicPr>
          <p:nvPr/>
        </p:nvPicPr>
        <p:blipFill>
          <a:blip r:embed="rId2"/>
          <a:stretch>
            <a:fillRect/>
          </a:stretch>
        </p:blipFill>
        <p:spPr>
          <a:xfrm>
            <a:off x="7584040" y="3604335"/>
            <a:ext cx="4138502" cy="2759001"/>
          </a:xfrm>
          <a:prstGeom prst="rect">
            <a:avLst/>
          </a:prstGeom>
        </p:spPr>
      </p:pic>
      <p:pic>
        <p:nvPicPr>
          <p:cNvPr id="12" name="Picture 11">
            <a:extLst>
              <a:ext uri="{FF2B5EF4-FFF2-40B4-BE49-F238E27FC236}">
                <a16:creationId xmlns:a16="http://schemas.microsoft.com/office/drawing/2014/main" id="{A8EBB066-91D2-41B2-96CD-B7689A04F54F}"/>
              </a:ext>
            </a:extLst>
          </p:cNvPr>
          <p:cNvPicPr>
            <a:picLocks noChangeAspect="1"/>
          </p:cNvPicPr>
          <p:nvPr/>
        </p:nvPicPr>
        <p:blipFill>
          <a:blip r:embed="rId3"/>
          <a:stretch>
            <a:fillRect/>
          </a:stretch>
        </p:blipFill>
        <p:spPr>
          <a:xfrm>
            <a:off x="5947954" y="542245"/>
            <a:ext cx="4872446" cy="3125087"/>
          </a:xfrm>
          <a:prstGeom prst="rect">
            <a:avLst/>
          </a:prstGeom>
        </p:spPr>
      </p:pic>
      <p:pic>
        <p:nvPicPr>
          <p:cNvPr id="17" name="Picture 16">
            <a:extLst>
              <a:ext uri="{FF2B5EF4-FFF2-40B4-BE49-F238E27FC236}">
                <a16:creationId xmlns:a16="http://schemas.microsoft.com/office/drawing/2014/main" id="{6C1D82BD-659E-4F4C-B2F5-A805C704DBCC}"/>
              </a:ext>
            </a:extLst>
          </p:cNvPr>
          <p:cNvPicPr>
            <a:picLocks noChangeAspect="1"/>
          </p:cNvPicPr>
          <p:nvPr/>
        </p:nvPicPr>
        <p:blipFill>
          <a:blip r:embed="rId4"/>
          <a:stretch>
            <a:fillRect/>
          </a:stretch>
        </p:blipFill>
        <p:spPr>
          <a:xfrm>
            <a:off x="430471" y="542244"/>
            <a:ext cx="4850047" cy="3125088"/>
          </a:xfrm>
          <a:prstGeom prst="rect">
            <a:avLst/>
          </a:prstGeom>
        </p:spPr>
      </p:pic>
    </p:spTree>
    <p:extLst>
      <p:ext uri="{BB962C8B-B14F-4D97-AF65-F5344CB8AC3E}">
        <p14:creationId xmlns:p14="http://schemas.microsoft.com/office/powerpoint/2010/main" val="48440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7680" y="127074"/>
            <a:ext cx="11473200" cy="540000"/>
          </a:xfrm>
        </p:spPr>
        <p:txBody>
          <a:bodyPr/>
          <a:lstStyle/>
          <a:p>
            <a:pPr algn="ctr"/>
            <a:r>
              <a:rPr lang="en-US" u="sng" dirty="0"/>
              <a:t>Summary Stats</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1735640" y="3846485"/>
            <a:ext cx="8717279" cy="2271319"/>
          </a:xfrm>
        </p:spPr>
        <p:txBody>
          <a:bodyPr/>
          <a:lstStyle/>
          <a:p>
            <a:pPr marL="0" indent="0" algn="ctr">
              <a:buNone/>
            </a:pPr>
            <a:r>
              <a:rPr lang="en-US" b="1" noProof="1"/>
              <a:t>Overview of the data that we pulled</a:t>
            </a:r>
          </a:p>
          <a:p>
            <a:pPr algn="ctr"/>
            <a:r>
              <a:rPr lang="en-US" sz="1200" b="1" noProof="1"/>
              <a:t>4427 tracks pulled</a:t>
            </a:r>
          </a:p>
          <a:p>
            <a:pPr algn="ctr"/>
            <a:r>
              <a:rPr lang="en-US" sz="1200" b="1" noProof="1"/>
              <a:t>3 album types</a:t>
            </a:r>
          </a:p>
          <a:p>
            <a:pPr algn="ctr"/>
            <a:r>
              <a:rPr lang="en-US" sz="1200" b="1" noProof="1"/>
              <a:t>12 Genres</a:t>
            </a:r>
          </a:p>
          <a:p>
            <a:pPr algn="ctr"/>
            <a:r>
              <a:rPr lang="en-US" sz="1200" b="1" noProof="1"/>
              <a:t>12 audio features total, focused on 9 featres that were impactful to popularity</a:t>
            </a:r>
          </a:p>
          <a:p>
            <a:pPr algn="ctr"/>
            <a:r>
              <a:rPr lang="en-US" sz="1200" noProof="1"/>
              <a:t>Focus of the analysis was based on </a:t>
            </a:r>
            <a:r>
              <a:rPr lang="en-US" sz="1200" b="1" noProof="1"/>
              <a:t>Popularity</a:t>
            </a:r>
          </a:p>
          <a:p>
            <a:pPr algn="ctr"/>
            <a:r>
              <a:rPr lang="en-US" sz="1200" noProof="1"/>
              <a:t>The Popularity of the track. The value will be between 0 and 100, with 100 being the most popular.</a:t>
            </a:r>
          </a:p>
          <a:p>
            <a:pPr algn="ctr"/>
            <a:r>
              <a:rPr lang="en-US" sz="1200" noProof="1"/>
              <a:t>The popularity is calculated by algorithm and is based, in the most part, on the total number of plays the track has had and how recent those plays are.</a:t>
            </a:r>
          </a:p>
          <a:p>
            <a:pPr lvl="1"/>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6</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74D91E74-78FC-44FB-9347-D3F3DDA19558}"/>
              </a:ext>
            </a:extLst>
          </p:cNvPr>
          <p:cNvPicPr>
            <a:picLocks noChangeAspect="1"/>
          </p:cNvPicPr>
          <p:nvPr/>
        </p:nvPicPr>
        <p:blipFill>
          <a:blip r:embed="rId2"/>
          <a:stretch>
            <a:fillRect/>
          </a:stretch>
        </p:blipFill>
        <p:spPr>
          <a:xfrm>
            <a:off x="358800" y="740196"/>
            <a:ext cx="3762375" cy="3000375"/>
          </a:xfrm>
          <a:prstGeom prst="rect">
            <a:avLst/>
          </a:prstGeom>
        </p:spPr>
      </p:pic>
      <p:pic>
        <p:nvPicPr>
          <p:cNvPr id="4" name="Picture 3">
            <a:extLst>
              <a:ext uri="{FF2B5EF4-FFF2-40B4-BE49-F238E27FC236}">
                <a16:creationId xmlns:a16="http://schemas.microsoft.com/office/drawing/2014/main" id="{7A2A3323-09E4-4C62-A803-B08069933965}"/>
              </a:ext>
            </a:extLst>
          </p:cNvPr>
          <p:cNvPicPr>
            <a:picLocks noChangeAspect="1"/>
          </p:cNvPicPr>
          <p:nvPr/>
        </p:nvPicPr>
        <p:blipFill>
          <a:blip r:embed="rId3"/>
          <a:stretch>
            <a:fillRect/>
          </a:stretch>
        </p:blipFill>
        <p:spPr>
          <a:xfrm>
            <a:off x="4179754" y="793153"/>
            <a:ext cx="3829050" cy="3000375"/>
          </a:xfrm>
          <a:prstGeom prst="rect">
            <a:avLst/>
          </a:prstGeom>
        </p:spPr>
      </p:pic>
      <p:pic>
        <p:nvPicPr>
          <p:cNvPr id="5" name="Picture 4">
            <a:extLst>
              <a:ext uri="{FF2B5EF4-FFF2-40B4-BE49-F238E27FC236}">
                <a16:creationId xmlns:a16="http://schemas.microsoft.com/office/drawing/2014/main" id="{1A8FA485-82D9-4CEC-A5BE-8AAB42902D04}"/>
              </a:ext>
            </a:extLst>
          </p:cNvPr>
          <p:cNvPicPr>
            <a:picLocks noChangeAspect="1"/>
          </p:cNvPicPr>
          <p:nvPr/>
        </p:nvPicPr>
        <p:blipFill>
          <a:blip r:embed="rId4"/>
          <a:stretch>
            <a:fillRect/>
          </a:stretch>
        </p:blipFill>
        <p:spPr>
          <a:xfrm>
            <a:off x="8289900" y="797346"/>
            <a:ext cx="3543300" cy="2943225"/>
          </a:xfrm>
          <a:prstGeom prst="rect">
            <a:avLst/>
          </a:prstGeom>
        </p:spPr>
      </p:pic>
    </p:spTree>
    <p:extLst>
      <p:ext uri="{BB962C8B-B14F-4D97-AF65-F5344CB8AC3E}">
        <p14:creationId xmlns:p14="http://schemas.microsoft.com/office/powerpoint/2010/main" val="1858038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p:txBody>
          <a:bodyPr/>
          <a:lstStyle/>
          <a:p>
            <a:r>
              <a:rPr lang="en-US" dirty="0"/>
              <a:t>Questions</a:t>
            </a:r>
          </a:p>
        </p:txBody>
      </p:sp>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p:txBody>
          <a:bodyPr/>
          <a:lstStyle/>
          <a:p>
            <a:endParaRPr lang="en-US" noProof="1"/>
          </a:p>
        </p:txBody>
      </p:sp>
      <p:sp>
        <p:nvSpPr>
          <p:cNvPr id="3" name="Slide Number Placeholder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a:lstStyle/>
          <a:p>
            <a:fld id="{058DB212-BFA2-403F-85EF-DFD3FF6D973A}" type="slidenum">
              <a:rPr lang="en-US" smtClean="0"/>
              <a:pPr/>
              <a:t>7</a:t>
            </a:fld>
            <a:endParaRPr lang="en-US" dirty="0"/>
          </a:p>
        </p:txBody>
      </p:sp>
      <p:sp>
        <p:nvSpPr>
          <p:cNvPr id="28" name="Rectangle 27">
            <a:extLst>
              <a:ext uri="{FF2B5EF4-FFF2-40B4-BE49-F238E27FC236}">
                <a16:creationId xmlns:a16="http://schemas.microsoft.com/office/drawing/2014/main" id="{BDA6A78C-E5C0-4EC3-9B05-DFFDA2C8E81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27" name="Picture Placeholder 26" descr="A picture containing sitting, table, game, white&#10;&#10;Description automatically generated">
            <a:extLst>
              <a:ext uri="{FF2B5EF4-FFF2-40B4-BE49-F238E27FC236}">
                <a16:creationId xmlns:a16="http://schemas.microsoft.com/office/drawing/2014/main" id="{2066C999-B167-4C92-9C94-0AE9947A0A27}"/>
              </a:ext>
            </a:extLst>
          </p:cNvPr>
          <p:cNvPicPr>
            <a:picLocks noGrp="1" noChangeAspect="1"/>
          </p:cNvPicPr>
          <p:nvPr>
            <p:ph type="pic" sz="quarter" idx="10"/>
          </p:nvPr>
        </p:nvPicPr>
        <p:blipFill>
          <a:blip r:embed="rId2"/>
          <a:srcRect l="29944" r="29944"/>
          <a:stretch>
            <a:fillRect/>
          </a:stretch>
        </p:blipFill>
        <p:spPr>
          <a:xfrm>
            <a:off x="7772400" y="0"/>
            <a:ext cx="4418172" cy="6869148"/>
          </a:xfrm>
        </p:spPr>
      </p:pic>
    </p:spTree>
    <p:extLst>
      <p:ext uri="{BB962C8B-B14F-4D97-AF65-F5344CB8AC3E}">
        <p14:creationId xmlns:p14="http://schemas.microsoft.com/office/powerpoint/2010/main" val="2671293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Question 1</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p:txBody>
          <a:bodyPr/>
          <a:lstStyle/>
          <a:p>
            <a:r>
              <a:rPr lang="en-US" noProof="1"/>
              <a:t>Which genres are the most popular? </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p:txBody>
          <a:bodyPr/>
          <a:lstStyle/>
          <a:p>
            <a:pPr marL="0" indent="0">
              <a:buNone/>
            </a:pPr>
            <a:r>
              <a:rPr lang="en-US" noProof="1"/>
              <a:t>Conducted analysis to determine if there is a statistically significant difference in popularity across genres</a:t>
            </a:r>
          </a:p>
          <a:p>
            <a:pPr lvl="1"/>
            <a:r>
              <a:rPr lang="en-US" noProof="1"/>
              <a:t>Grouped all data by genre</a:t>
            </a:r>
          </a:p>
          <a:p>
            <a:pPr lvl="1"/>
            <a:r>
              <a:rPr lang="en-US" dirty="0"/>
              <a:t>Performed ANOVA</a:t>
            </a:r>
          </a:p>
          <a:p>
            <a:pPr lvl="1"/>
            <a:r>
              <a:rPr lang="en-US" dirty="0"/>
              <a:t>Picked genres to use for T-tests</a:t>
            </a:r>
          </a:p>
          <a:p>
            <a:endParaRPr lang="en-US" dirty="0"/>
          </a:p>
        </p:txBody>
      </p:sp>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4</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5</a:t>
            </a:r>
            <a:endParaRPr lang="en-US" sz="1200" dirty="0">
              <a:solidFill>
                <a:schemeClr val="bg1"/>
              </a:solidFill>
            </a:endParaRP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6</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8</a:t>
            </a:fld>
            <a:endParaRPr lang="en-US" dirty="0"/>
          </a:p>
        </p:txBody>
      </p:sp>
      <p:sp>
        <p:nvSpPr>
          <p:cNvPr id="18" name="Rectangle 17">
            <a:extLst>
              <a:ext uri="{FF2B5EF4-FFF2-40B4-BE49-F238E27FC236}">
                <a16:creationId xmlns:a16="http://schemas.microsoft.com/office/drawing/2014/main" id="{FE975626-7725-4EAC-A436-4BAECED30415}"/>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10" name="Picture Placeholder 9" descr="A person wearing a hat&#10;&#10;Description automatically generated">
            <a:extLst>
              <a:ext uri="{FF2B5EF4-FFF2-40B4-BE49-F238E27FC236}">
                <a16:creationId xmlns:a16="http://schemas.microsoft.com/office/drawing/2014/main" id="{A25B781F-E671-4048-9BE4-43708D6A1C96}"/>
              </a:ext>
            </a:extLst>
          </p:cNvPr>
          <p:cNvPicPr>
            <a:picLocks noGrp="1" noChangeAspect="1"/>
          </p:cNvPicPr>
          <p:nvPr>
            <p:ph type="pic" sz="quarter" idx="19"/>
          </p:nvPr>
        </p:nvPicPr>
        <p:blipFill>
          <a:blip r:embed="rId2"/>
          <a:srcRect t="488" b="488"/>
          <a:stretch>
            <a:fillRect/>
          </a:stretch>
        </p:blipFill>
        <p:spPr/>
      </p:pic>
      <p:pic>
        <p:nvPicPr>
          <p:cNvPr id="16" name="Picture Placeholder 15" descr="A person wearing a helmet&#10;&#10;Description automatically generated">
            <a:extLst>
              <a:ext uri="{FF2B5EF4-FFF2-40B4-BE49-F238E27FC236}">
                <a16:creationId xmlns:a16="http://schemas.microsoft.com/office/drawing/2014/main" id="{6CAF895B-C72A-4D7B-B1E4-D6C44D1BE964}"/>
              </a:ext>
            </a:extLst>
          </p:cNvPr>
          <p:cNvPicPr>
            <a:picLocks noGrp="1" noChangeAspect="1"/>
          </p:cNvPicPr>
          <p:nvPr>
            <p:ph type="pic" sz="quarter" idx="20"/>
          </p:nvPr>
        </p:nvPicPr>
        <p:blipFill>
          <a:blip r:embed="rId3"/>
          <a:srcRect/>
          <a:stretch>
            <a:fillRect/>
          </a:stretch>
        </p:blipFill>
        <p:spPr/>
      </p:pic>
      <p:pic>
        <p:nvPicPr>
          <p:cNvPr id="24" name="Picture Placeholder 23" descr="A group of people posing for the camera&#10;&#10;Description automatically generated">
            <a:extLst>
              <a:ext uri="{FF2B5EF4-FFF2-40B4-BE49-F238E27FC236}">
                <a16:creationId xmlns:a16="http://schemas.microsoft.com/office/drawing/2014/main" id="{5BFF211B-AD2B-4115-84CE-4E3CFBAFAD5C}"/>
              </a:ext>
            </a:extLst>
          </p:cNvPr>
          <p:cNvPicPr>
            <a:picLocks noGrp="1" noChangeAspect="1"/>
          </p:cNvPicPr>
          <p:nvPr>
            <p:ph type="pic" sz="quarter" idx="17"/>
          </p:nvPr>
        </p:nvPicPr>
        <p:blipFill>
          <a:blip r:embed="rId4"/>
          <a:srcRect l="16684" r="16684"/>
          <a:stretch>
            <a:fillRect/>
          </a:stretch>
        </p:blipFill>
        <p:spPr/>
      </p:pic>
      <p:pic>
        <p:nvPicPr>
          <p:cNvPr id="30" name="Picture Placeholder 29" descr="A close up of a person&#10;&#10;Description automatically generated">
            <a:extLst>
              <a:ext uri="{FF2B5EF4-FFF2-40B4-BE49-F238E27FC236}">
                <a16:creationId xmlns:a16="http://schemas.microsoft.com/office/drawing/2014/main" id="{456A93FF-2A7C-4DA0-82C6-C8CA56A86F53}"/>
              </a:ext>
            </a:extLst>
          </p:cNvPr>
          <p:cNvPicPr>
            <a:picLocks noGrp="1" noChangeAspect="1"/>
          </p:cNvPicPr>
          <p:nvPr>
            <p:ph type="pic" sz="quarter" idx="18"/>
          </p:nvPr>
        </p:nvPicPr>
        <p:blipFill>
          <a:blip r:embed="rId5"/>
          <a:srcRect l="208" r="208"/>
          <a:stretch>
            <a:fillRect/>
          </a:stretch>
        </p:blipFill>
        <p:spPr/>
      </p:pic>
      <p:pic>
        <p:nvPicPr>
          <p:cNvPr id="35" name="Picture Placeholder 34" descr="A group of people posing for a photo&#10;&#10;Description automatically generated">
            <a:extLst>
              <a:ext uri="{FF2B5EF4-FFF2-40B4-BE49-F238E27FC236}">
                <a16:creationId xmlns:a16="http://schemas.microsoft.com/office/drawing/2014/main" id="{8723E221-C568-475F-AC9A-9B06AF319606}"/>
              </a:ext>
            </a:extLst>
          </p:cNvPr>
          <p:cNvPicPr>
            <a:picLocks noGrp="1" noChangeAspect="1"/>
          </p:cNvPicPr>
          <p:nvPr>
            <p:ph type="pic" sz="quarter" idx="13"/>
          </p:nvPr>
        </p:nvPicPr>
        <p:blipFill>
          <a:blip r:embed="rId6"/>
          <a:srcRect/>
          <a:stretch>
            <a:fillRect/>
          </a:stretch>
        </p:blipFill>
        <p:spPr/>
      </p:pic>
      <p:pic>
        <p:nvPicPr>
          <p:cNvPr id="40" name="Picture Placeholder 39" descr="A person wearing a suit and tie&#10;&#10;Description automatically generated">
            <a:extLst>
              <a:ext uri="{FF2B5EF4-FFF2-40B4-BE49-F238E27FC236}">
                <a16:creationId xmlns:a16="http://schemas.microsoft.com/office/drawing/2014/main" id="{A295DC7A-35D5-4330-949E-EC19C6239F28}"/>
              </a:ext>
            </a:extLst>
          </p:cNvPr>
          <p:cNvPicPr>
            <a:picLocks noGrp="1" noChangeAspect="1"/>
          </p:cNvPicPr>
          <p:nvPr>
            <p:ph type="pic" sz="quarter" idx="16"/>
          </p:nvPr>
        </p:nvPicPr>
        <p:blipFill>
          <a:blip r:embed="rId7"/>
          <a:srcRect/>
          <a:stretch>
            <a:fillRect/>
          </a:stretch>
        </p:blipFill>
        <p:spPr/>
      </p:pic>
    </p:spTree>
    <p:extLst>
      <p:ext uri="{BB962C8B-B14F-4D97-AF65-F5344CB8AC3E}">
        <p14:creationId xmlns:p14="http://schemas.microsoft.com/office/powerpoint/2010/main" val="2505776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7680" y="90000"/>
            <a:ext cx="11473200" cy="540000"/>
          </a:xfrm>
        </p:spPr>
        <p:txBody>
          <a:bodyPr/>
          <a:lstStyle/>
          <a:p>
            <a:pPr algn="ctr"/>
            <a:r>
              <a:rPr lang="en-US" dirty="0"/>
              <a:t>ANOVA Box plot</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3024894" y="5849030"/>
            <a:ext cx="6138770" cy="677935"/>
          </a:xfrm>
        </p:spPr>
        <p:txBody>
          <a:bodyPr/>
          <a:lstStyle/>
          <a:p>
            <a:pPr lvl="1"/>
            <a:r>
              <a:rPr lang="en-US" sz="1800" noProof="1"/>
              <a:t>Hip Hop vs Folk &amp; Acoustic resulted in p-value of </a:t>
            </a:r>
            <a:r>
              <a:rPr lang="en-US" sz="1800" b="1" noProof="1"/>
              <a:t>7.4238e-77</a:t>
            </a:r>
          </a:p>
          <a:p>
            <a:pPr lvl="1"/>
            <a:r>
              <a:rPr lang="en-US" sz="1800" noProof="1"/>
              <a:t>Jazz vs Latin resulted in p-value of </a:t>
            </a:r>
            <a:r>
              <a:rPr lang="en-US" sz="1800" b="1" noProof="1"/>
              <a:t>3.6588e-62</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9</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
        <p:nvSpPr>
          <p:cNvPr id="4" name="TextBox 3">
            <a:extLst>
              <a:ext uri="{FF2B5EF4-FFF2-40B4-BE49-F238E27FC236}">
                <a16:creationId xmlns:a16="http://schemas.microsoft.com/office/drawing/2014/main" id="{B8CD4820-00F2-4D3D-B6C1-D04BE5D5FA79}"/>
              </a:ext>
            </a:extLst>
          </p:cNvPr>
          <p:cNvSpPr txBox="1"/>
          <p:nvPr/>
        </p:nvSpPr>
        <p:spPr>
          <a:xfrm>
            <a:off x="1355131" y="5821187"/>
            <a:ext cx="1666324" cy="646331"/>
          </a:xfrm>
          <a:prstGeom prst="rect">
            <a:avLst/>
          </a:prstGeom>
          <a:noFill/>
        </p:spPr>
        <p:txBody>
          <a:bodyPr wrap="square" rtlCol="0">
            <a:spAutoFit/>
          </a:bodyPr>
          <a:lstStyle/>
          <a:p>
            <a:pPr algn="ctr"/>
            <a:r>
              <a:rPr lang="en-US" b="1" dirty="0">
                <a:solidFill>
                  <a:schemeClr val="tx1">
                    <a:lumMod val="75000"/>
                    <a:lumOff val="25000"/>
                  </a:schemeClr>
                </a:solidFill>
                <a:latin typeface="+mj-lt"/>
                <a:ea typeface="+mj-ea"/>
                <a:cs typeface="+mj-cs"/>
              </a:rPr>
              <a:t>P-value: </a:t>
            </a:r>
            <a:r>
              <a:rPr lang="en-US" dirty="0">
                <a:solidFill>
                  <a:schemeClr val="tx1">
                    <a:lumMod val="75000"/>
                    <a:lumOff val="25000"/>
                  </a:schemeClr>
                </a:solidFill>
                <a:latin typeface="+mj-lt"/>
                <a:ea typeface="+mj-ea"/>
                <a:cs typeface="+mj-cs"/>
              </a:rPr>
              <a:t>1.5301</a:t>
            </a:r>
            <a:r>
              <a:rPr lang="en-US" dirty="0">
                <a:latin typeface="+mj-lt"/>
              </a:rPr>
              <a:t>e-250</a:t>
            </a:r>
          </a:p>
        </p:txBody>
      </p:sp>
      <p:pic>
        <p:nvPicPr>
          <p:cNvPr id="5" name="Picture 4">
            <a:extLst>
              <a:ext uri="{FF2B5EF4-FFF2-40B4-BE49-F238E27FC236}">
                <a16:creationId xmlns:a16="http://schemas.microsoft.com/office/drawing/2014/main" id="{E6C185AA-B260-4A52-BE77-F1960C856D0F}"/>
              </a:ext>
            </a:extLst>
          </p:cNvPr>
          <p:cNvPicPr>
            <a:picLocks noChangeAspect="1"/>
          </p:cNvPicPr>
          <p:nvPr/>
        </p:nvPicPr>
        <p:blipFill>
          <a:blip r:embed="rId2"/>
          <a:stretch>
            <a:fillRect/>
          </a:stretch>
        </p:blipFill>
        <p:spPr>
          <a:xfrm>
            <a:off x="1356851" y="640322"/>
            <a:ext cx="9478297" cy="5111183"/>
          </a:xfrm>
          <a:prstGeom prst="rect">
            <a:avLst/>
          </a:prstGeom>
        </p:spPr>
      </p:pic>
    </p:spTree>
    <p:extLst>
      <p:ext uri="{BB962C8B-B14F-4D97-AF65-F5344CB8AC3E}">
        <p14:creationId xmlns:p14="http://schemas.microsoft.com/office/powerpoint/2010/main" val="2825565618"/>
      </p:ext>
    </p:extLst>
  </p:cSld>
  <p:clrMapOvr>
    <a:masterClrMapping/>
  </p:clrMapOvr>
</p:sld>
</file>

<file path=ppt/theme/theme1.xml><?xml version="1.0" encoding="utf-8"?>
<a:theme xmlns:a="http://schemas.openxmlformats.org/drawingml/2006/main" name="Office Theme">
  <a:themeElements>
    <a:clrScheme name="Custom 153">
      <a:dk1>
        <a:sysClr val="windowText" lastClr="000000"/>
      </a:dk1>
      <a:lt1>
        <a:sysClr val="window" lastClr="FFFFFF"/>
      </a:lt1>
      <a:dk2>
        <a:srgbClr val="44546A"/>
      </a:dk2>
      <a:lt2>
        <a:srgbClr val="E7E6E6"/>
      </a:lt2>
      <a:accent1>
        <a:srgbClr val="00B0F0"/>
      </a:accent1>
      <a:accent2>
        <a:srgbClr val="0B6CD9"/>
      </a:accent2>
      <a:accent3>
        <a:srgbClr val="0C3DF8"/>
      </a:accent3>
      <a:accent4>
        <a:srgbClr val="F2194A"/>
      </a:accent4>
      <a:accent5>
        <a:srgbClr val="0CF8B6"/>
      </a:accent5>
      <a:accent6>
        <a:srgbClr val="BDB313"/>
      </a:accent6>
      <a:hlink>
        <a:srgbClr val="00B0F0"/>
      </a:hlink>
      <a:folHlink>
        <a:srgbClr val="00B0F0"/>
      </a:folHlink>
    </a:clrScheme>
    <a:fontScheme name="Custom 162">
      <a:majorFont>
        <a:latin typeface="Tw Cen MT"/>
        <a:ea typeface=""/>
        <a:cs typeface=""/>
      </a:majorFont>
      <a:minorFont>
        <a:latin typeface="Lucida Sans Typewri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78043420_Science fair presentation_RVA_v3.potx" id="{29D4BD8F-7488-49D9-BFBB-7DF8C2B0292D}" vid="{799E8309-D02B-4451-A1B1-915D5FF07E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Science fair presentation</Template>
  <TotalTime>0</TotalTime>
  <Words>2008</Words>
  <Application>Microsoft Office PowerPoint</Application>
  <PresentationFormat>Widescreen</PresentationFormat>
  <Paragraphs>207</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Lucida Sans Typewriter</vt:lpstr>
      <vt:lpstr>Times New Roman</vt:lpstr>
      <vt:lpstr>Tw Cen MT</vt:lpstr>
      <vt:lpstr>Office Theme</vt:lpstr>
      <vt:lpstr>Trendspotting on Spotify</vt:lpstr>
      <vt:lpstr>Motivations</vt:lpstr>
      <vt:lpstr>Motivation &amp; Research Questions</vt:lpstr>
      <vt:lpstr>Data Exploration &amp; Cleanup</vt:lpstr>
      <vt:lpstr>Summary Stats</vt:lpstr>
      <vt:lpstr>Summary Stats</vt:lpstr>
      <vt:lpstr>Questions</vt:lpstr>
      <vt:lpstr>Question 1</vt:lpstr>
      <vt:lpstr>ANOVA Box plot</vt:lpstr>
      <vt:lpstr>Question 2</vt:lpstr>
      <vt:lpstr>PowerPoint Presentation</vt:lpstr>
      <vt:lpstr>PowerPoint Presentation</vt:lpstr>
      <vt:lpstr>Question 4</vt:lpstr>
      <vt:lpstr>PowerPoint Presentation</vt:lpstr>
      <vt:lpstr>PowerPoint Presentation</vt:lpstr>
      <vt:lpstr>PowerPoint Presentation</vt:lpstr>
      <vt:lpstr>PowerPoint Presentation</vt:lpstr>
      <vt:lpstr>Question 3</vt:lpstr>
      <vt:lpstr>PowerPoint Presentation</vt:lpstr>
      <vt:lpstr>PowerPoint Presentation</vt:lpstr>
      <vt:lpstr>Question 5</vt:lpstr>
      <vt:lpstr>PowerPoint Presentation</vt:lpstr>
      <vt:lpstr>PowerPoint Presentation</vt:lpstr>
      <vt:lpstr>PowerPoint Presentation</vt:lpstr>
      <vt:lpstr>PowerPoint Presentation</vt:lpstr>
      <vt:lpstr>Post Mortem</vt:lpstr>
      <vt:lpstr>Closing Remarks</vt:lpstr>
      <vt:lpstr>Any Questions?</vt:lpstr>
      <vt:lpstr>Appendix</vt:lpstr>
      <vt:lpstr>PowerPoint Presentation</vt:lpstr>
      <vt:lpstr>PowerPoint Presentation</vt:lpstr>
      <vt:lpstr>PowerPoint Presentation</vt:lpstr>
      <vt:lpstr>PowerPoint Presentation</vt:lpstr>
      <vt:lpstr>Audio Features Overview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2020-02-01T15:18:48Z</dcterms:created>
  <dcterms:modified xsi:type="dcterms:W3CDTF">2020-02-04T20:38:17Z</dcterms:modified>
</cp:coreProperties>
</file>